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IBM Plex Sans Bold" charset="1" panose="020B0803050203000203"/>
      <p:regular r:id="rId27"/>
    </p:embeddedFont>
    <p:embeddedFont>
      <p:font typeface="IBM Plex Sans Bold Italics" charset="1" panose="020B0803050203000203"/>
      <p:regular r:id="rId28"/>
    </p:embeddedFont>
    <p:embeddedFont>
      <p:font typeface="IBM Plex Sans" charset="1" panose="020B0503050203000203"/>
      <p:regular r:id="rId29"/>
    </p:embeddedFont>
    <p:embeddedFont>
      <p:font typeface="Canva Sans Bold" charset="1" panose="020B0803030501040103"/>
      <p:regular r:id="rId30"/>
    </p:embeddedFont>
    <p:embeddedFont>
      <p:font typeface="Canva Sans" charset="1" panose="020B0503030501040103"/>
      <p:regular r:id="rId31"/>
    </p:embeddedFont>
    <p:embeddedFont>
      <p:font typeface="IBM Plex Sans Italics" charset="1" panose="020B0503050203000203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notesMasters/notesMaster1.xml" Type="http://schemas.openxmlformats.org/officeDocument/2006/relationships/notesMaster"/><Relationship Id="rId34" Target="theme/theme2.xml" Type="http://schemas.openxmlformats.org/officeDocument/2006/relationships/theme"/><Relationship Id="rId35" Target="notesSlides/notesSlide1.xml" Type="http://schemas.openxmlformats.org/officeDocument/2006/relationships/notesSlide"/><Relationship Id="rId36" Target="notesSlides/notesSlide2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By implementing such innovative methods, </a:t>
            </a:r>
          </a:p>
          <a:p>
            <a:r>
              <a:rPr lang="en-US"/>
              <a:t/>
            </a:r>
          </a:p>
          <a:p>
            <a:r>
              <a:rPr lang="en-US"/>
              <a:t>we were able to find numerous ways for defining brain states during inter-task intervals, </a:t>
            </a:r>
          </a:p>
          <a:p>
            <a:r>
              <a:rPr lang="en-US"/>
              <a:t/>
            </a:r>
          </a:p>
          <a:p>
            <a:r>
              <a:rPr lang="en-US"/>
              <a:t>and how these influence performance on working memory tasks.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however, because we used multiple methods, we don't have enough data to support one specific conclusion</a:t>
            </a:r>
          </a:p>
          <a:p>
            <a:r>
              <a:rPr lang="en-US"/>
              <a:t/>
            </a:r>
          </a:p>
          <a:p>
            <a:r>
              <a:rPr lang="en-US"/>
              <a:t> in other words, since we ran a bunch of different methods, we did not have enough time to conduct comparisons across these and have one concrete, detailed way of defining brain states for our specific RQ</a:t>
            </a:r>
          </a:p>
          <a:p>
            <a:r>
              <a:rPr lang="en-US"/>
              <a:t/>
            </a:r>
          </a:p>
          <a:p>
            <a:r>
              <a:rPr lang="en-US"/>
              <a:t>although we had enough variation in our methods to get specific about how brain states look like, more examination is needed to understand what these mean</a:t>
            </a:r>
          </a:p>
          <a:p>
            <a:r>
              <a:rPr lang="en-US"/>
              <a:t/>
            </a:r>
          </a:p>
          <a:p>
            <a:r>
              <a:rPr lang="en-US"/>
              <a:t>for instance, one way to define them could be by seeing which techniques yield the most stable or consistent brain states across each other, </a:t>
            </a:r>
          </a:p>
          <a:p>
            <a:r>
              <a:rPr lang="en-US"/>
              <a:t/>
            </a:r>
          </a:p>
          <a:p>
            <a:r>
              <a:rPr lang="en-US"/>
              <a:t>or by seeing which ones show strongest neurobehavioral relationships, such as linking task performance with brain states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Tech Pattern 3D Dotted Pattern"/>
          <p:cNvSpPr/>
          <p:nvPr/>
        </p:nvSpPr>
        <p:spPr>
          <a:xfrm flipH="false" flipV="false" rot="-6422757">
            <a:off x="-4935952" y="3573532"/>
            <a:ext cx="10707778" cy="8137911"/>
          </a:xfrm>
          <a:custGeom>
            <a:avLst/>
            <a:gdLst/>
            <a:ahLst/>
            <a:cxnLst/>
            <a:rect r="r" b="b" t="t" l="l"/>
            <a:pathLst>
              <a:path h="8137911" w="10707778">
                <a:moveTo>
                  <a:pt x="0" y="0"/>
                </a:moveTo>
                <a:lnTo>
                  <a:pt x="10707778" y="0"/>
                </a:lnTo>
                <a:lnTo>
                  <a:pt x="10707778" y="8137911"/>
                </a:lnTo>
                <a:lnTo>
                  <a:pt x="0" y="8137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592690" y="1544899"/>
            <a:ext cx="3060823" cy="2047259"/>
            <a:chOff x="0" y="0"/>
            <a:chExt cx="1215204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15204" cy="812800"/>
            </a:xfrm>
            <a:custGeom>
              <a:avLst/>
              <a:gdLst/>
              <a:ahLst/>
              <a:cxnLst/>
              <a:rect r="r" b="b" t="t" l="l"/>
              <a:pathLst>
                <a:path h="812800" w="1215204">
                  <a:moveTo>
                    <a:pt x="0" y="0"/>
                  </a:moveTo>
                  <a:lnTo>
                    <a:pt x="1215204" y="0"/>
                  </a:lnTo>
                  <a:lnTo>
                    <a:pt x="1215204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-1044" t="0" r="-1044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6681942" y="2149456"/>
            <a:ext cx="10210710" cy="5005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41"/>
              </a:lnSpc>
            </a:pPr>
            <a:r>
              <a:rPr lang="en-US" b="true" sz="6229">
                <a:solidFill>
                  <a:srgbClr val="AC3CCB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Engagement of personalized resting brain states during inter-task intervals predicts working memory task performance in healthy adults</a:t>
            </a:r>
          </a:p>
        </p:txBody>
      </p:sp>
      <p:sp>
        <p:nvSpPr>
          <p:cNvPr name="AutoShape 6" id="6"/>
          <p:cNvSpPr/>
          <p:nvPr/>
        </p:nvSpPr>
        <p:spPr>
          <a:xfrm>
            <a:off x="6681942" y="7916459"/>
            <a:ext cx="9651029" cy="0"/>
          </a:xfrm>
          <a:prstGeom prst="line">
            <a:avLst/>
          </a:prstGeom>
          <a:ln cap="flat" w="57150">
            <a:solidFill>
              <a:srgbClr val="9600F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0">
            <a:off x="0" y="10104444"/>
            <a:ext cx="18288000" cy="182556"/>
          </a:xfrm>
          <a:prstGeom prst="rect">
            <a:avLst/>
          </a:prstGeom>
          <a:solidFill>
            <a:srgbClr val="CB6CE6"/>
          </a:solidFill>
        </p:spPr>
      </p:sp>
      <p:sp>
        <p:nvSpPr>
          <p:cNvPr name="Freeform 8" id="8" descr="Tech Pattern 3D Dotted Pattern"/>
          <p:cNvSpPr/>
          <p:nvPr/>
        </p:nvSpPr>
        <p:spPr>
          <a:xfrm flipH="false" flipV="false" rot="-6422757">
            <a:off x="14241745" y="550622"/>
            <a:ext cx="12086520" cy="9185755"/>
          </a:xfrm>
          <a:custGeom>
            <a:avLst/>
            <a:gdLst/>
            <a:ahLst/>
            <a:cxnLst/>
            <a:rect r="r" b="b" t="t" l="l"/>
            <a:pathLst>
              <a:path h="9185755" w="12086520">
                <a:moveTo>
                  <a:pt x="0" y="0"/>
                </a:moveTo>
                <a:lnTo>
                  <a:pt x="12086521" y="0"/>
                </a:lnTo>
                <a:lnTo>
                  <a:pt x="12086521" y="9185756"/>
                </a:lnTo>
                <a:lnTo>
                  <a:pt x="0" y="91857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193857" y="4194757"/>
            <a:ext cx="3459656" cy="2154126"/>
          </a:xfrm>
          <a:custGeom>
            <a:avLst/>
            <a:gdLst/>
            <a:ahLst/>
            <a:cxnLst/>
            <a:rect r="r" b="b" t="t" l="l"/>
            <a:pathLst>
              <a:path h="2154126" w="3459656">
                <a:moveTo>
                  <a:pt x="0" y="0"/>
                </a:moveTo>
                <a:lnTo>
                  <a:pt x="3459656" y="0"/>
                </a:lnTo>
                <a:lnTo>
                  <a:pt x="3459656" y="2154126"/>
                </a:lnTo>
                <a:lnTo>
                  <a:pt x="0" y="21541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681942" y="8602259"/>
            <a:ext cx="9732784" cy="665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06"/>
              </a:lnSpc>
            </a:pPr>
            <a:r>
              <a:rPr lang="en-US" b="true" sz="3933" i="true">
                <a:solidFill>
                  <a:srgbClr val="AC3CCB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Interstate Mindways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439365" y="306374"/>
            <a:ext cx="9217466" cy="1368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49"/>
              </a:lnSpc>
              <a:spcBef>
                <a:spcPct val="0"/>
              </a:spcBef>
            </a:pPr>
            <a:r>
              <a:rPr lang="en-US" b="true" sz="8499" i="true">
                <a:solidFill>
                  <a:srgbClr val="AC3CCB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Timeline /Pipeline 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0" y="10104444"/>
            <a:ext cx="18288000" cy="182556"/>
          </a:xfrm>
          <a:prstGeom prst="rect">
            <a:avLst/>
          </a:prstGeom>
          <a:solidFill>
            <a:srgbClr val="CB6CE6"/>
          </a:solidFill>
        </p:spPr>
      </p:sp>
      <p:sp>
        <p:nvSpPr>
          <p:cNvPr name="Freeform 4" id="4" descr="Tech Pattern 3D Dotted Pattern"/>
          <p:cNvSpPr/>
          <p:nvPr/>
        </p:nvSpPr>
        <p:spPr>
          <a:xfrm flipH="false" flipV="false" rot="-4461983">
            <a:off x="11907047" y="3518471"/>
            <a:ext cx="10707778" cy="8137911"/>
          </a:xfrm>
          <a:custGeom>
            <a:avLst/>
            <a:gdLst/>
            <a:ahLst/>
            <a:cxnLst/>
            <a:rect r="r" b="b" t="t" l="l"/>
            <a:pathLst>
              <a:path h="8137911" w="10707778">
                <a:moveTo>
                  <a:pt x="0" y="0"/>
                </a:moveTo>
                <a:lnTo>
                  <a:pt x="10707778" y="0"/>
                </a:lnTo>
                <a:lnTo>
                  <a:pt x="10707778" y="8137911"/>
                </a:lnTo>
                <a:lnTo>
                  <a:pt x="0" y="8137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839227" y="1956598"/>
            <a:ext cx="7044579" cy="3304816"/>
            <a:chOff x="0" y="0"/>
            <a:chExt cx="1855362" cy="8704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55363" cy="870404"/>
            </a:xfrm>
            <a:custGeom>
              <a:avLst/>
              <a:gdLst/>
              <a:ahLst/>
              <a:cxnLst/>
              <a:rect r="r" b="b" t="t" l="l"/>
              <a:pathLst>
                <a:path h="870404" w="1855363">
                  <a:moveTo>
                    <a:pt x="0" y="0"/>
                  </a:moveTo>
                  <a:lnTo>
                    <a:pt x="1855363" y="0"/>
                  </a:lnTo>
                  <a:lnTo>
                    <a:pt x="1855363" y="870404"/>
                  </a:lnTo>
                  <a:lnTo>
                    <a:pt x="0" y="87040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CB6CE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855362" cy="918029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 algn="ctr">
                <a:lnSpc>
                  <a:spcPts val="3219"/>
                </a:lnSpc>
              </a:pPr>
              <a:r>
                <a:rPr lang="en-US" sz="22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Step 3: Compare Behavioral Performance across Groups</a:t>
              </a:r>
            </a:p>
            <a:p>
              <a:pPr algn="l" marL="496567" indent="-248284" lvl="1">
                <a:lnSpc>
                  <a:spcPts val="3219"/>
                </a:lnSpc>
                <a:buFont typeface="Arial"/>
                <a:buChar char="•"/>
              </a:pPr>
              <a:r>
                <a:rPr lang="en-US" sz="22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Kruskal-Wallis Test for significance</a:t>
              </a:r>
            </a:p>
            <a:p>
              <a:pPr algn="l" marL="496567" indent="-248284" lvl="1">
                <a:lnSpc>
                  <a:spcPts val="3219"/>
                </a:lnSpc>
                <a:buFont typeface="Arial"/>
                <a:buChar char="•"/>
              </a:pPr>
              <a:r>
                <a:rPr lang="en-US" sz="22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Compare final results from each method to select which method identified most informative brain states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839227" y="6240871"/>
            <a:ext cx="7044579" cy="3704867"/>
            <a:chOff x="0" y="0"/>
            <a:chExt cx="1855362" cy="9757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55363" cy="975767"/>
            </a:xfrm>
            <a:custGeom>
              <a:avLst/>
              <a:gdLst/>
              <a:ahLst/>
              <a:cxnLst/>
              <a:rect r="r" b="b" t="t" l="l"/>
              <a:pathLst>
                <a:path h="975767" w="1855363">
                  <a:moveTo>
                    <a:pt x="0" y="0"/>
                  </a:moveTo>
                  <a:lnTo>
                    <a:pt x="1855363" y="0"/>
                  </a:lnTo>
                  <a:lnTo>
                    <a:pt x="1855363" y="975767"/>
                  </a:lnTo>
                  <a:lnTo>
                    <a:pt x="0" y="975767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CB6CE6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855362" cy="1023392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 algn="ctr">
                <a:lnSpc>
                  <a:spcPts val="3219"/>
                </a:lnSpc>
              </a:pPr>
              <a:r>
                <a:rPr lang="en-US" sz="22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Step 2: Label Time Series per Brain State During Inter-task Intervals</a:t>
              </a:r>
            </a:p>
            <a:p>
              <a:pPr algn="l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Extract TRs of the Inter-task intervals</a:t>
              </a:r>
            </a:p>
            <a:p>
              <a:pPr algn="l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Label WM time-series’ TRs as each respective brain state</a:t>
              </a:r>
            </a:p>
            <a:p>
              <a:pPr algn="l" marL="474978" indent="-237489" lvl="1">
                <a:lnSpc>
                  <a:spcPts val="307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Assign the subject to most common brain state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99516" y="6240871"/>
            <a:ext cx="7044579" cy="3704867"/>
            <a:chOff x="0" y="0"/>
            <a:chExt cx="1855362" cy="9757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55363" cy="975767"/>
            </a:xfrm>
            <a:custGeom>
              <a:avLst/>
              <a:gdLst/>
              <a:ahLst/>
              <a:cxnLst/>
              <a:rect r="r" b="b" t="t" l="l"/>
              <a:pathLst>
                <a:path h="975767" w="1855363">
                  <a:moveTo>
                    <a:pt x="0" y="0"/>
                  </a:moveTo>
                  <a:lnTo>
                    <a:pt x="1855363" y="0"/>
                  </a:lnTo>
                  <a:lnTo>
                    <a:pt x="1855363" y="975767"/>
                  </a:lnTo>
                  <a:lnTo>
                    <a:pt x="0" y="975767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CB6CE6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855362" cy="1023392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 algn="ctr">
                <a:lnSpc>
                  <a:spcPts val="3220"/>
                </a:lnSpc>
              </a:pPr>
              <a:r>
                <a:rPr lang="en-US" sz="2300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1.2: Compare &amp; Select Most Informative Method</a:t>
              </a:r>
            </a:p>
            <a:p>
              <a:pPr algn="l" marL="496571" indent="-248285" lvl="1">
                <a:lnSpc>
                  <a:spcPts val="3220"/>
                </a:lnSpc>
                <a:buFont typeface="Arial"/>
                <a:buChar char="•"/>
              </a:pPr>
              <a:r>
                <a:rPr lang="en-US" sz="23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Brain states from each method correlated to find unique states</a:t>
              </a:r>
            </a:p>
            <a:p>
              <a:pPr algn="l" marL="496571" indent="-248285" lvl="1">
                <a:lnSpc>
                  <a:spcPts val="3220"/>
                </a:lnSpc>
                <a:buFont typeface="Arial"/>
                <a:buChar char="•"/>
              </a:pPr>
              <a:r>
                <a:rPr lang="en-US" sz="23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Feed through rest of pipeline</a:t>
              </a:r>
            </a:p>
            <a:p>
              <a:pPr algn="l" marL="496571" indent="-248285" lvl="1">
                <a:lnSpc>
                  <a:spcPts val="3220"/>
                </a:lnSpc>
                <a:buFont typeface="Arial"/>
                <a:buChar char="•"/>
              </a:pPr>
              <a:r>
                <a:rPr lang="en-US" sz="23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Strong correlation between brain state &amp; WM performance = most informative method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99516" y="1956598"/>
            <a:ext cx="7044579" cy="3304816"/>
            <a:chOff x="0" y="0"/>
            <a:chExt cx="1855362" cy="87040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55363" cy="870404"/>
            </a:xfrm>
            <a:custGeom>
              <a:avLst/>
              <a:gdLst/>
              <a:ahLst/>
              <a:cxnLst/>
              <a:rect r="r" b="b" t="t" l="l"/>
              <a:pathLst>
                <a:path h="870404" w="1855363">
                  <a:moveTo>
                    <a:pt x="0" y="0"/>
                  </a:moveTo>
                  <a:lnTo>
                    <a:pt x="1855363" y="0"/>
                  </a:lnTo>
                  <a:lnTo>
                    <a:pt x="1855363" y="870404"/>
                  </a:lnTo>
                  <a:lnTo>
                    <a:pt x="0" y="870404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CB6CE6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855362" cy="918029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 algn="ctr">
                <a:lnSpc>
                  <a:spcPts val="3219"/>
                </a:lnSpc>
              </a:pPr>
              <a:r>
                <a:rPr lang="en-US" sz="22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Step 1: Extract Brain States</a:t>
              </a:r>
            </a:p>
            <a:p>
              <a:pPr algn="l" marL="496567" indent="-248284" lvl="1">
                <a:lnSpc>
                  <a:spcPts val="3219"/>
                </a:lnSpc>
                <a:buFont typeface="Arial"/>
                <a:buChar char="•"/>
              </a:pPr>
              <a:r>
                <a:rPr lang="en-US" sz="22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Used resting-state fMRI data</a:t>
              </a:r>
            </a:p>
            <a:p>
              <a:pPr algn="l" marL="496567" indent="-248284" lvl="1">
                <a:lnSpc>
                  <a:spcPts val="3219"/>
                </a:lnSpc>
                <a:buFont typeface="Arial"/>
                <a:buChar char="•"/>
              </a:pPr>
              <a:r>
                <a:rPr lang="en-US" sz="22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Methods: </a:t>
              </a:r>
            </a:p>
            <a:p>
              <a:pPr algn="l" marL="993135" indent="-331045" lvl="2">
                <a:lnSpc>
                  <a:spcPts val="3219"/>
                </a:lnSpc>
                <a:buFont typeface="Arial"/>
                <a:buChar char="⚬"/>
              </a:pPr>
              <a:r>
                <a:rPr lang="en-US" sz="22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PCA on time series/FC</a:t>
              </a:r>
            </a:p>
            <a:p>
              <a:pPr algn="l" marL="993135" indent="-331045" lvl="2">
                <a:lnSpc>
                  <a:spcPts val="3219"/>
                </a:lnSpc>
                <a:buFont typeface="Arial"/>
                <a:buChar char="⚬"/>
              </a:pPr>
              <a:r>
                <a:rPr lang="en-US" sz="22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HMM</a:t>
              </a:r>
            </a:p>
            <a:p>
              <a:pPr algn="l" marL="993135" indent="-331045" lvl="2">
                <a:lnSpc>
                  <a:spcPts val="3219"/>
                </a:lnSpc>
                <a:buFont typeface="Arial"/>
                <a:buChar char="⚬"/>
              </a:pPr>
              <a:r>
                <a:rPr lang="en-US" sz="22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t-SNE + k-means</a:t>
              </a:r>
            </a:p>
            <a:p>
              <a:pPr algn="l" marL="993135" indent="-331045" lvl="2">
                <a:lnSpc>
                  <a:spcPts val="3219"/>
                </a:lnSpc>
                <a:buFont typeface="Arial"/>
                <a:buChar char="⚬"/>
              </a:pPr>
              <a:r>
                <a:rPr lang="en-US" sz="22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dynamic FC</a:t>
              </a:r>
            </a:p>
          </p:txBody>
        </p:sp>
      </p:grpSp>
      <p:sp>
        <p:nvSpPr>
          <p:cNvPr name="AutoShape 17" id="17"/>
          <p:cNvSpPr/>
          <p:nvPr/>
        </p:nvSpPr>
        <p:spPr>
          <a:xfrm flipH="true">
            <a:off x="4321806" y="5261414"/>
            <a:ext cx="0" cy="979457"/>
          </a:xfrm>
          <a:prstGeom prst="line">
            <a:avLst/>
          </a:prstGeom>
          <a:ln cap="flat" w="1238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8" id="18"/>
          <p:cNvSpPr/>
          <p:nvPr/>
        </p:nvSpPr>
        <p:spPr>
          <a:xfrm>
            <a:off x="7844095" y="8093304"/>
            <a:ext cx="1995131" cy="0"/>
          </a:xfrm>
          <a:prstGeom prst="line">
            <a:avLst/>
          </a:prstGeom>
          <a:ln cap="flat" w="1238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9" id="19"/>
          <p:cNvSpPr/>
          <p:nvPr/>
        </p:nvSpPr>
        <p:spPr>
          <a:xfrm flipV="true">
            <a:off x="13361516" y="5261414"/>
            <a:ext cx="0" cy="979457"/>
          </a:xfrm>
          <a:prstGeom prst="line">
            <a:avLst/>
          </a:prstGeom>
          <a:ln cap="flat" w="1238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0" id="20"/>
          <p:cNvSpPr txBox="true"/>
          <p:nvPr/>
        </p:nvSpPr>
        <p:spPr>
          <a:xfrm rot="0">
            <a:off x="16883806" y="9487522"/>
            <a:ext cx="1405830" cy="458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5"/>
              </a:lnSpc>
              <a:spcBef>
                <a:spcPct val="0"/>
              </a:spcBef>
            </a:pPr>
            <a:r>
              <a:rPr lang="en-US" sz="291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Madison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104444"/>
            <a:ext cx="18288000" cy="182556"/>
          </a:xfrm>
          <a:prstGeom prst="rect">
            <a:avLst/>
          </a:prstGeom>
          <a:solidFill>
            <a:srgbClr val="CB6CE6"/>
          </a:solidFill>
        </p:spPr>
      </p:sp>
      <p:sp>
        <p:nvSpPr>
          <p:cNvPr name="Freeform 3" id="3" descr="Tech Pattern 3D Dotted Pattern"/>
          <p:cNvSpPr/>
          <p:nvPr/>
        </p:nvSpPr>
        <p:spPr>
          <a:xfrm flipH="false" flipV="false" rot="-4461983">
            <a:off x="11905411" y="3617682"/>
            <a:ext cx="10707778" cy="8137911"/>
          </a:xfrm>
          <a:custGeom>
            <a:avLst/>
            <a:gdLst/>
            <a:ahLst/>
            <a:cxnLst/>
            <a:rect r="r" b="b" t="t" l="l"/>
            <a:pathLst>
              <a:path h="8137911" w="10707778">
                <a:moveTo>
                  <a:pt x="0" y="0"/>
                </a:moveTo>
                <a:lnTo>
                  <a:pt x="10707778" y="0"/>
                </a:lnTo>
                <a:lnTo>
                  <a:pt x="10707778" y="8137911"/>
                </a:lnTo>
                <a:lnTo>
                  <a:pt x="0" y="8137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48882" y="487381"/>
            <a:ext cx="17390237" cy="9312238"/>
          </a:xfrm>
          <a:custGeom>
            <a:avLst/>
            <a:gdLst/>
            <a:ahLst/>
            <a:cxnLst/>
            <a:rect r="r" b="b" t="t" l="l"/>
            <a:pathLst>
              <a:path h="9312238" w="17390237">
                <a:moveTo>
                  <a:pt x="0" y="0"/>
                </a:moveTo>
                <a:lnTo>
                  <a:pt x="17390236" y="0"/>
                </a:lnTo>
                <a:lnTo>
                  <a:pt x="17390236" y="9312238"/>
                </a:lnTo>
                <a:lnTo>
                  <a:pt x="0" y="93122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010" r="0" b="0"/>
            </a:stretch>
          </a:blipFill>
          <a:ln w="28575" cap="sq">
            <a:solidFill>
              <a:srgbClr val="CB6CE6"/>
            </a:solidFill>
            <a:prstDash val="solid"/>
            <a:miter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4295646"/>
            <a:ext cx="5029200" cy="4881017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3" id="3"/>
          <p:cNvSpPr/>
          <p:nvPr/>
        </p:nvSpPr>
        <p:spPr>
          <a:xfrm flipH="false" flipV="false" rot="2424083">
            <a:off x="-3396491" y="7879785"/>
            <a:ext cx="7875446" cy="5741916"/>
          </a:xfrm>
          <a:custGeom>
            <a:avLst/>
            <a:gdLst/>
            <a:ahLst/>
            <a:cxnLst/>
            <a:rect r="r" b="b" t="t" l="l"/>
            <a:pathLst>
              <a:path h="5741916" w="7875446">
                <a:moveTo>
                  <a:pt x="0" y="0"/>
                </a:moveTo>
                <a:lnTo>
                  <a:pt x="7875446" y="0"/>
                </a:lnTo>
                <a:lnTo>
                  <a:pt x="7875446" y="5741917"/>
                </a:lnTo>
                <a:lnTo>
                  <a:pt x="0" y="5741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6629400" y="4295646"/>
            <a:ext cx="5029200" cy="4881017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1929164" y="4826698"/>
            <a:ext cx="589451" cy="436194"/>
          </a:xfrm>
          <a:custGeom>
            <a:avLst/>
            <a:gdLst/>
            <a:ahLst/>
            <a:cxnLst/>
            <a:rect r="r" b="b" t="t" l="l"/>
            <a:pathLst>
              <a:path h="436194" w="589451">
                <a:moveTo>
                  <a:pt x="0" y="0"/>
                </a:moveTo>
                <a:lnTo>
                  <a:pt x="589452" y="0"/>
                </a:lnTo>
                <a:lnTo>
                  <a:pt x="589452" y="436194"/>
                </a:lnTo>
                <a:lnTo>
                  <a:pt x="0" y="4361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 descr="Tech Pattern 3D Dotted Pattern"/>
          <p:cNvSpPr/>
          <p:nvPr/>
        </p:nvSpPr>
        <p:spPr>
          <a:xfrm flipH="false" flipV="false" rot="-8100000">
            <a:off x="13539168" y="-627469"/>
            <a:ext cx="10707778" cy="8137911"/>
          </a:xfrm>
          <a:custGeom>
            <a:avLst/>
            <a:gdLst/>
            <a:ahLst/>
            <a:cxnLst/>
            <a:rect r="r" b="b" t="t" l="l"/>
            <a:pathLst>
              <a:path h="8137911" w="10707778">
                <a:moveTo>
                  <a:pt x="0" y="0"/>
                </a:moveTo>
                <a:lnTo>
                  <a:pt x="10707778" y="0"/>
                </a:lnTo>
                <a:lnTo>
                  <a:pt x="10707778" y="8137911"/>
                </a:lnTo>
                <a:lnTo>
                  <a:pt x="0" y="81379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rot="0">
            <a:off x="12230100" y="4295646"/>
            <a:ext cx="5029200" cy="4881017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8" id="8"/>
          <p:cNvSpPr/>
          <p:nvPr/>
        </p:nvSpPr>
        <p:spPr>
          <a:xfrm flipH="false" flipV="false" rot="0">
            <a:off x="13245906" y="4800638"/>
            <a:ext cx="459015" cy="488313"/>
          </a:xfrm>
          <a:custGeom>
            <a:avLst/>
            <a:gdLst/>
            <a:ahLst/>
            <a:cxnLst/>
            <a:rect r="r" b="b" t="t" l="l"/>
            <a:pathLst>
              <a:path h="488313" w="459015">
                <a:moveTo>
                  <a:pt x="0" y="0"/>
                </a:moveTo>
                <a:lnTo>
                  <a:pt x="459015" y="0"/>
                </a:lnTo>
                <a:lnTo>
                  <a:pt x="459015" y="488314"/>
                </a:lnTo>
                <a:lnTo>
                  <a:pt x="0" y="4883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 rot="0">
            <a:off x="0" y="10104444"/>
            <a:ext cx="18288000" cy="182556"/>
          </a:xfrm>
          <a:prstGeom prst="rect">
            <a:avLst/>
          </a:prstGeom>
          <a:solidFill>
            <a:srgbClr val="CB6CE6"/>
          </a:solidFill>
        </p:spPr>
      </p:sp>
      <p:sp>
        <p:nvSpPr>
          <p:cNvPr name="TextBox 10" id="10"/>
          <p:cNvSpPr txBox="true"/>
          <p:nvPr/>
        </p:nvSpPr>
        <p:spPr>
          <a:xfrm rot="0">
            <a:off x="14147443" y="945161"/>
            <a:ext cx="3111857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139"/>
              </a:lnSpc>
            </a:pPr>
            <a:r>
              <a:rPr lang="en-US" b="true" sz="5099" i="true">
                <a:solidFill>
                  <a:srgbClr val="AC3CCB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Cont.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89388" y="5353841"/>
            <a:ext cx="3707825" cy="2736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i="true" b="true">
                <a:solidFill>
                  <a:srgbClr val="3C3C3C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Dwell Time Metrics</a:t>
            </a:r>
          </a:p>
          <a:p>
            <a:pPr algn="l">
              <a:lnSpc>
                <a:spcPts val="3640"/>
              </a:lnSpc>
            </a:pPr>
          </a:p>
          <a:p>
            <a:pPr algn="l" marL="604523" indent="-302261" lvl="1">
              <a:lnSpc>
                <a:spcPts val="3640"/>
              </a:lnSpc>
              <a:buFont typeface="Arial"/>
              <a:buChar char="•"/>
            </a:pPr>
            <a:r>
              <a:rPr lang="en-US" sz="2800" i="true">
                <a:solidFill>
                  <a:srgbClr val="3C3C3C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% time in preferred state</a:t>
            </a:r>
          </a:p>
          <a:p>
            <a:pPr algn="l" marL="604523" indent="-302261" lvl="1">
              <a:lnSpc>
                <a:spcPts val="3640"/>
              </a:lnSpc>
              <a:buFont typeface="Arial"/>
              <a:buChar char="•"/>
            </a:pPr>
            <a:r>
              <a:rPr lang="en-US" sz="2800" i="true">
                <a:solidFill>
                  <a:srgbClr val="3C3C3C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State transition entropy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90088" y="5234317"/>
            <a:ext cx="3707825" cy="2279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i="true" b="true">
                <a:solidFill>
                  <a:srgbClr val="3C3C3C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Behavioral Modeling</a:t>
            </a:r>
          </a:p>
          <a:p>
            <a:pPr algn="l">
              <a:lnSpc>
                <a:spcPts val="3640"/>
              </a:lnSpc>
            </a:pPr>
          </a:p>
          <a:p>
            <a:pPr algn="l" marL="604523" indent="-302261" lvl="1">
              <a:lnSpc>
                <a:spcPts val="3640"/>
              </a:lnSpc>
              <a:buFont typeface="Arial"/>
              <a:buChar char="•"/>
            </a:pPr>
            <a:r>
              <a:rPr lang="en-US" sz="2800" i="true">
                <a:solidFill>
                  <a:srgbClr val="3C3C3C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Linear models: dwell time → performance</a:t>
            </a:r>
          </a:p>
          <a:p>
            <a:pPr algn="l" marL="604523" indent="-302261" lvl="1">
              <a:lnSpc>
                <a:spcPts val="3640"/>
              </a:lnSpc>
              <a:buFont typeface="Arial"/>
              <a:buChar char="•"/>
            </a:pPr>
            <a:r>
              <a:rPr lang="en-US" sz="2800" i="true">
                <a:solidFill>
                  <a:srgbClr val="3C3C3C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Optional: ML approaches (e.g., SVM)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30881" y="5234317"/>
            <a:ext cx="3627637" cy="319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800" i="true" b="true">
                <a:solidFill>
                  <a:srgbClr val="3C3C3C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Validation</a:t>
            </a:r>
          </a:p>
          <a:p>
            <a:pPr algn="l">
              <a:lnSpc>
                <a:spcPts val="3640"/>
              </a:lnSpc>
            </a:pPr>
          </a:p>
          <a:p>
            <a:pPr algn="l" marL="604523" indent="-302261" lvl="1">
              <a:lnSpc>
                <a:spcPts val="3640"/>
              </a:lnSpc>
              <a:buFont typeface="Arial"/>
              <a:buChar char="•"/>
            </a:pPr>
            <a:r>
              <a:rPr lang="en-US" sz="2800" i="true">
                <a:solidFill>
                  <a:srgbClr val="3C3C3C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Split-half reproducibility</a:t>
            </a:r>
          </a:p>
          <a:p>
            <a:pPr algn="l" marL="604523" indent="-302261" lvl="1">
              <a:lnSpc>
                <a:spcPts val="3640"/>
              </a:lnSpc>
              <a:buFont typeface="Arial"/>
              <a:buChar char="•"/>
            </a:pPr>
            <a:r>
              <a:rPr lang="en-US" sz="2800" i="true">
                <a:solidFill>
                  <a:srgbClr val="3C3C3C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Confound regression (e.g., head motion)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7160937" y="0"/>
            <a:ext cx="3966126" cy="3836646"/>
          </a:xfrm>
          <a:custGeom>
            <a:avLst/>
            <a:gdLst/>
            <a:ahLst/>
            <a:cxnLst/>
            <a:rect r="r" b="b" t="t" l="l"/>
            <a:pathLst>
              <a:path h="3836646" w="3966126">
                <a:moveTo>
                  <a:pt x="0" y="0"/>
                </a:moveTo>
                <a:lnTo>
                  <a:pt x="3966126" y="0"/>
                </a:lnTo>
                <a:lnTo>
                  <a:pt x="3966126" y="3836646"/>
                </a:lnTo>
                <a:lnTo>
                  <a:pt x="0" y="383664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313" r="0" b="-313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880605">
            <a:off x="5171020" y="977682"/>
            <a:ext cx="18104224" cy="11158785"/>
          </a:xfrm>
          <a:custGeom>
            <a:avLst/>
            <a:gdLst/>
            <a:ahLst/>
            <a:cxnLst/>
            <a:rect r="r" b="b" t="t" l="l"/>
            <a:pathLst>
              <a:path h="11158785" w="18104224">
                <a:moveTo>
                  <a:pt x="0" y="0"/>
                </a:moveTo>
                <a:lnTo>
                  <a:pt x="18104223" y="0"/>
                </a:lnTo>
                <a:lnTo>
                  <a:pt x="18104223" y="11158785"/>
                </a:lnTo>
                <a:lnTo>
                  <a:pt x="0" y="11158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0" y="10104444"/>
            <a:ext cx="18288000" cy="182556"/>
          </a:xfrm>
          <a:prstGeom prst="rect">
            <a:avLst/>
          </a:prstGeom>
          <a:solidFill>
            <a:srgbClr val="CB6CE6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691639" y="739693"/>
            <a:ext cx="9112704" cy="8953195"/>
          </a:xfrm>
          <a:custGeom>
            <a:avLst/>
            <a:gdLst/>
            <a:ahLst/>
            <a:cxnLst/>
            <a:rect r="r" b="b" t="t" l="l"/>
            <a:pathLst>
              <a:path h="8953195" w="9112704">
                <a:moveTo>
                  <a:pt x="0" y="0"/>
                </a:moveTo>
                <a:lnTo>
                  <a:pt x="9112704" y="0"/>
                </a:lnTo>
                <a:lnTo>
                  <a:pt x="9112704" y="8953196"/>
                </a:lnTo>
                <a:lnTo>
                  <a:pt x="0" y="89531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576" r="-16341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2928887" y="643170"/>
            <a:ext cx="7865931" cy="7865931"/>
          </a:xfrm>
          <a:custGeom>
            <a:avLst/>
            <a:gdLst/>
            <a:ahLst/>
            <a:cxnLst/>
            <a:rect r="r" b="b" t="t" l="l"/>
            <a:pathLst>
              <a:path h="7865931" w="7865931">
                <a:moveTo>
                  <a:pt x="0" y="0"/>
                </a:moveTo>
                <a:lnTo>
                  <a:pt x="7865931" y="0"/>
                </a:lnTo>
                <a:lnTo>
                  <a:pt x="7865931" y="7865932"/>
                </a:lnTo>
                <a:lnTo>
                  <a:pt x="0" y="78659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03333" y="739693"/>
            <a:ext cx="1188306" cy="8942397"/>
          </a:xfrm>
          <a:custGeom>
            <a:avLst/>
            <a:gdLst/>
            <a:ahLst/>
            <a:cxnLst/>
            <a:rect r="r" b="b" t="t" l="l"/>
            <a:pathLst>
              <a:path h="8942397" w="1188306">
                <a:moveTo>
                  <a:pt x="0" y="0"/>
                </a:moveTo>
                <a:lnTo>
                  <a:pt x="1188306" y="0"/>
                </a:lnTo>
                <a:lnTo>
                  <a:pt x="1188306" y="8942398"/>
                </a:lnTo>
                <a:lnTo>
                  <a:pt x="0" y="89423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91478" t="-2807" r="-1638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75809" y="2488451"/>
            <a:ext cx="3795130" cy="6975556"/>
          </a:xfrm>
          <a:custGeom>
            <a:avLst/>
            <a:gdLst/>
            <a:ahLst/>
            <a:cxnLst/>
            <a:rect r="r" b="b" t="t" l="l"/>
            <a:pathLst>
              <a:path h="6975556" w="3795130">
                <a:moveTo>
                  <a:pt x="0" y="0"/>
                </a:moveTo>
                <a:lnTo>
                  <a:pt x="3795130" y="0"/>
                </a:lnTo>
                <a:lnTo>
                  <a:pt x="3795130" y="6975556"/>
                </a:lnTo>
                <a:lnTo>
                  <a:pt x="0" y="69755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28575" cap="sq">
            <a:solidFill>
              <a:srgbClr val="CB6CE6"/>
            </a:solidFill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5308057" y="313169"/>
            <a:ext cx="11508763" cy="1302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9"/>
              </a:lnSpc>
            </a:pPr>
            <a:r>
              <a:rPr lang="en-US" sz="4599" i="true" b="true">
                <a:solidFill>
                  <a:srgbClr val="000000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Result 1:</a:t>
            </a:r>
            <a:r>
              <a:rPr lang="en-US" sz="4599" i="true">
                <a:solidFill>
                  <a:srgbClr val="00000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 Data-driven approaches identified shared and unique brain states across methods during rest.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880605">
            <a:off x="5171020" y="977682"/>
            <a:ext cx="18104224" cy="11158785"/>
          </a:xfrm>
          <a:custGeom>
            <a:avLst/>
            <a:gdLst/>
            <a:ahLst/>
            <a:cxnLst/>
            <a:rect r="r" b="b" t="t" l="l"/>
            <a:pathLst>
              <a:path h="11158785" w="18104224">
                <a:moveTo>
                  <a:pt x="0" y="0"/>
                </a:moveTo>
                <a:lnTo>
                  <a:pt x="18104223" y="0"/>
                </a:lnTo>
                <a:lnTo>
                  <a:pt x="18104223" y="11158785"/>
                </a:lnTo>
                <a:lnTo>
                  <a:pt x="0" y="11158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0" y="10104444"/>
            <a:ext cx="18288000" cy="182556"/>
          </a:xfrm>
          <a:prstGeom prst="rect">
            <a:avLst/>
          </a:prstGeom>
          <a:solidFill>
            <a:srgbClr val="CB6CE6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290058" y="2600782"/>
            <a:ext cx="3795130" cy="6975556"/>
          </a:xfrm>
          <a:custGeom>
            <a:avLst/>
            <a:gdLst/>
            <a:ahLst/>
            <a:cxnLst/>
            <a:rect r="r" b="b" t="t" l="l"/>
            <a:pathLst>
              <a:path h="6975556" w="3795130">
                <a:moveTo>
                  <a:pt x="0" y="0"/>
                </a:moveTo>
                <a:lnTo>
                  <a:pt x="3795130" y="0"/>
                </a:lnTo>
                <a:lnTo>
                  <a:pt x="3795130" y="6975556"/>
                </a:lnTo>
                <a:lnTo>
                  <a:pt x="0" y="69755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28575" cap="sq">
            <a:solidFill>
              <a:srgbClr val="CB6CE6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609532" y="57986"/>
            <a:ext cx="14814984" cy="1348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35"/>
              </a:lnSpc>
            </a:pPr>
            <a:r>
              <a:rPr lang="en-US" sz="4668" i="true" b="true">
                <a:solidFill>
                  <a:srgbClr val="000000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Result 2:</a:t>
            </a:r>
            <a:r>
              <a:rPr lang="en-US" sz="4668" i="true">
                <a:solidFill>
                  <a:srgbClr val="00000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 Our HMM identified a set of transient, high-frequency  brain states and a set of stable, longer lasting brain states. 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6547504" y="6186878"/>
            <a:ext cx="4994756" cy="3579201"/>
          </a:xfrm>
          <a:custGeom>
            <a:avLst/>
            <a:gdLst/>
            <a:ahLst/>
            <a:cxnLst/>
            <a:rect r="r" b="b" t="t" l="l"/>
            <a:pathLst>
              <a:path h="3579201" w="4994756">
                <a:moveTo>
                  <a:pt x="0" y="0"/>
                </a:moveTo>
                <a:lnTo>
                  <a:pt x="4994756" y="0"/>
                </a:lnTo>
                <a:lnTo>
                  <a:pt x="4994756" y="3579201"/>
                </a:lnTo>
                <a:lnTo>
                  <a:pt x="0" y="35792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94" t="-299565" r="-98075" b="0"/>
            </a:stretch>
          </a:blipFill>
          <a:ln w="28575" cap="sq">
            <a:solidFill>
              <a:srgbClr val="CB6CE6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259549" y="2234900"/>
            <a:ext cx="5288583" cy="3789755"/>
          </a:xfrm>
          <a:custGeom>
            <a:avLst/>
            <a:gdLst/>
            <a:ahLst/>
            <a:cxnLst/>
            <a:rect r="r" b="b" t="t" l="l"/>
            <a:pathLst>
              <a:path h="3789755" w="5288583">
                <a:moveTo>
                  <a:pt x="0" y="0"/>
                </a:moveTo>
                <a:lnTo>
                  <a:pt x="5288583" y="0"/>
                </a:lnTo>
                <a:lnTo>
                  <a:pt x="5288583" y="3789754"/>
                </a:lnTo>
                <a:lnTo>
                  <a:pt x="0" y="37897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94" t="-100581" r="-98075" b="-198984"/>
            </a:stretch>
          </a:blipFill>
          <a:ln w="28575" cap="sq">
            <a:solidFill>
              <a:srgbClr val="CB6CE6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2050753" y="6186878"/>
            <a:ext cx="4994756" cy="3579201"/>
          </a:xfrm>
          <a:custGeom>
            <a:avLst/>
            <a:gdLst/>
            <a:ahLst/>
            <a:cxnLst/>
            <a:rect r="r" b="b" t="t" l="l"/>
            <a:pathLst>
              <a:path h="3579201" w="4994756">
                <a:moveTo>
                  <a:pt x="0" y="0"/>
                </a:moveTo>
                <a:lnTo>
                  <a:pt x="4994757" y="0"/>
                </a:lnTo>
                <a:lnTo>
                  <a:pt x="4994757" y="3579201"/>
                </a:lnTo>
                <a:lnTo>
                  <a:pt x="0" y="35792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991" t="-463" r="-97078" b="-299101"/>
            </a:stretch>
          </a:blipFill>
          <a:ln w="28575" cap="sq">
            <a:solidFill>
              <a:srgbClr val="CB6CE6"/>
            </a:solidFill>
            <a:prstDash val="solid"/>
            <a:miter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880605">
            <a:off x="5171020" y="977682"/>
            <a:ext cx="18104224" cy="11158785"/>
          </a:xfrm>
          <a:custGeom>
            <a:avLst/>
            <a:gdLst/>
            <a:ahLst/>
            <a:cxnLst/>
            <a:rect r="r" b="b" t="t" l="l"/>
            <a:pathLst>
              <a:path h="11158785" w="18104224">
                <a:moveTo>
                  <a:pt x="0" y="0"/>
                </a:moveTo>
                <a:lnTo>
                  <a:pt x="18104223" y="0"/>
                </a:lnTo>
                <a:lnTo>
                  <a:pt x="18104223" y="11158785"/>
                </a:lnTo>
                <a:lnTo>
                  <a:pt x="0" y="111587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0" y="10104444"/>
            <a:ext cx="18288000" cy="182556"/>
          </a:xfrm>
          <a:prstGeom prst="rect">
            <a:avLst/>
          </a:prstGeom>
          <a:solidFill>
            <a:srgbClr val="CB6CE6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9350515" y="2716552"/>
            <a:ext cx="8937485" cy="6334443"/>
          </a:xfrm>
          <a:custGeom>
            <a:avLst/>
            <a:gdLst/>
            <a:ahLst/>
            <a:cxnLst/>
            <a:rect r="r" b="b" t="t" l="l"/>
            <a:pathLst>
              <a:path h="6334443" w="8937485">
                <a:moveTo>
                  <a:pt x="0" y="0"/>
                </a:moveTo>
                <a:lnTo>
                  <a:pt x="8937485" y="0"/>
                </a:lnTo>
                <a:lnTo>
                  <a:pt x="8937485" y="6334442"/>
                </a:lnTo>
                <a:lnTo>
                  <a:pt x="0" y="63344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28575" cap="sq">
            <a:solidFill>
              <a:srgbClr val="CB6CE6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413841" y="4430397"/>
            <a:ext cx="8260660" cy="5460831"/>
          </a:xfrm>
          <a:custGeom>
            <a:avLst/>
            <a:gdLst/>
            <a:ahLst/>
            <a:cxnLst/>
            <a:rect r="r" b="b" t="t" l="l"/>
            <a:pathLst>
              <a:path h="5460831" w="8260660">
                <a:moveTo>
                  <a:pt x="0" y="0"/>
                </a:moveTo>
                <a:lnTo>
                  <a:pt x="8260660" y="0"/>
                </a:lnTo>
                <a:lnTo>
                  <a:pt x="8260660" y="5460830"/>
                </a:lnTo>
                <a:lnTo>
                  <a:pt x="0" y="54608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755" r="0" b="0"/>
            </a:stretch>
          </a:blipFill>
          <a:ln w="28575" cap="sq">
            <a:solidFill>
              <a:srgbClr val="CB6CE6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279494"/>
            <a:ext cx="16678586" cy="1623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579"/>
              </a:lnSpc>
            </a:pPr>
            <a:r>
              <a:rPr lang="en-US" b="true" sz="4699" i="true">
                <a:solidFill>
                  <a:srgbClr val="000000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Result 3:</a:t>
            </a:r>
            <a:r>
              <a:rPr lang="en-US" sz="4699" i="true">
                <a:solidFill>
                  <a:srgbClr val="00000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 During the WM task, subjects preferentially engaged distinct resting brain states during inter-task intervals.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13841" y="2716552"/>
            <a:ext cx="8730159" cy="1500629"/>
          </a:xfrm>
          <a:custGeom>
            <a:avLst/>
            <a:gdLst/>
            <a:ahLst/>
            <a:cxnLst/>
            <a:rect r="r" b="b" t="t" l="l"/>
            <a:pathLst>
              <a:path h="1500629" w="8730159">
                <a:moveTo>
                  <a:pt x="0" y="0"/>
                </a:moveTo>
                <a:lnTo>
                  <a:pt x="8730159" y="0"/>
                </a:lnTo>
                <a:lnTo>
                  <a:pt x="8730159" y="1500628"/>
                </a:lnTo>
                <a:lnTo>
                  <a:pt x="0" y="15006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3330" b="-353243"/>
            </a:stretch>
          </a:blipFill>
          <a:ln w="28575" cap="sq">
            <a:solidFill>
              <a:srgbClr val="CB6CE6"/>
            </a:solidFill>
            <a:prstDash val="solid"/>
            <a:miter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880605">
            <a:off x="7395422" y="-2234914"/>
            <a:ext cx="18104224" cy="11158785"/>
          </a:xfrm>
          <a:custGeom>
            <a:avLst/>
            <a:gdLst/>
            <a:ahLst/>
            <a:cxnLst/>
            <a:rect r="r" b="b" t="t" l="l"/>
            <a:pathLst>
              <a:path h="11158785" w="18104224">
                <a:moveTo>
                  <a:pt x="0" y="0"/>
                </a:moveTo>
                <a:lnTo>
                  <a:pt x="18104223" y="0"/>
                </a:lnTo>
                <a:lnTo>
                  <a:pt x="18104223" y="11158786"/>
                </a:lnTo>
                <a:lnTo>
                  <a:pt x="0" y="11158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0" y="10104444"/>
            <a:ext cx="18288000" cy="182556"/>
          </a:xfrm>
          <a:prstGeom prst="rect">
            <a:avLst/>
          </a:prstGeom>
          <a:solidFill>
            <a:srgbClr val="CB6CE6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296285" y="2995041"/>
            <a:ext cx="8606130" cy="1387517"/>
          </a:xfrm>
          <a:custGeom>
            <a:avLst/>
            <a:gdLst/>
            <a:ahLst/>
            <a:cxnLst/>
            <a:rect r="r" b="b" t="t" l="l"/>
            <a:pathLst>
              <a:path h="1387517" w="8606130">
                <a:moveTo>
                  <a:pt x="0" y="0"/>
                </a:moveTo>
                <a:lnTo>
                  <a:pt x="8606129" y="0"/>
                </a:lnTo>
                <a:lnTo>
                  <a:pt x="8606129" y="1387517"/>
                </a:lnTo>
                <a:lnTo>
                  <a:pt x="0" y="13875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918" r="-1686" b="-370618"/>
            </a:stretch>
          </a:blipFill>
          <a:ln w="28575" cap="sq">
            <a:solidFill>
              <a:srgbClr val="CB6CE6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4606978"/>
            <a:ext cx="7101746" cy="5273046"/>
          </a:xfrm>
          <a:custGeom>
            <a:avLst/>
            <a:gdLst/>
            <a:ahLst/>
            <a:cxnLst/>
            <a:rect r="r" b="b" t="t" l="l"/>
            <a:pathLst>
              <a:path h="5273046" w="7101746">
                <a:moveTo>
                  <a:pt x="0" y="0"/>
                </a:moveTo>
                <a:lnTo>
                  <a:pt x="7101746" y="0"/>
                </a:lnTo>
                <a:lnTo>
                  <a:pt x="7101746" y="5273046"/>
                </a:lnTo>
                <a:lnTo>
                  <a:pt x="0" y="52730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28575" cap="sq">
            <a:solidFill>
              <a:srgbClr val="CB6CE6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047529" y="2125414"/>
            <a:ext cx="8731774" cy="6134071"/>
          </a:xfrm>
          <a:custGeom>
            <a:avLst/>
            <a:gdLst/>
            <a:ahLst/>
            <a:cxnLst/>
            <a:rect r="r" b="b" t="t" l="l"/>
            <a:pathLst>
              <a:path h="6134071" w="8731774">
                <a:moveTo>
                  <a:pt x="0" y="0"/>
                </a:moveTo>
                <a:lnTo>
                  <a:pt x="8731774" y="0"/>
                </a:lnTo>
                <a:lnTo>
                  <a:pt x="8731774" y="6134071"/>
                </a:lnTo>
                <a:lnTo>
                  <a:pt x="0" y="61340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28575" cap="sq">
            <a:solidFill>
              <a:srgbClr val="CB6CE6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047529" y="8607324"/>
            <a:ext cx="8905960" cy="1057583"/>
          </a:xfrm>
          <a:custGeom>
            <a:avLst/>
            <a:gdLst/>
            <a:ahLst/>
            <a:cxnLst/>
            <a:rect r="r" b="b" t="t" l="l"/>
            <a:pathLst>
              <a:path h="1057583" w="8905960">
                <a:moveTo>
                  <a:pt x="0" y="0"/>
                </a:moveTo>
                <a:lnTo>
                  <a:pt x="8905960" y="0"/>
                </a:lnTo>
                <a:lnTo>
                  <a:pt x="8905960" y="1057583"/>
                </a:lnTo>
                <a:lnTo>
                  <a:pt x="0" y="10575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78375" y="333005"/>
            <a:ext cx="17138307" cy="1282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335"/>
              </a:lnSpc>
            </a:pPr>
            <a:r>
              <a:rPr lang="en-US" b="true" sz="4525" i="true">
                <a:solidFill>
                  <a:srgbClr val="000000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Result 4: </a:t>
            </a:r>
            <a:r>
              <a:rPr lang="en-US" sz="4525" i="true">
                <a:solidFill>
                  <a:srgbClr val="000000"/>
                </a:solidFill>
                <a:latin typeface="IBM Plex Sans Italics"/>
                <a:ea typeface="IBM Plex Sans Italics"/>
                <a:cs typeface="IBM Plex Sans Italics"/>
                <a:sym typeface="IBM Plex Sans Italics"/>
              </a:rPr>
              <a:t>Subjects exhibiting global disengagement during WM inter-task intervals demonstrated faster RTs in the 2-Back WM task.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57343" y="6005955"/>
            <a:ext cx="5146542" cy="3802008"/>
          </a:xfrm>
          <a:custGeom>
            <a:avLst/>
            <a:gdLst/>
            <a:ahLst/>
            <a:cxnLst/>
            <a:rect r="r" b="b" t="t" l="l"/>
            <a:pathLst>
              <a:path h="3802008" w="5146542">
                <a:moveTo>
                  <a:pt x="0" y="0"/>
                </a:moveTo>
                <a:lnTo>
                  <a:pt x="5146542" y="0"/>
                </a:lnTo>
                <a:lnTo>
                  <a:pt x="5146542" y="3802008"/>
                </a:lnTo>
                <a:lnTo>
                  <a:pt x="0" y="38020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28575" cap="sq">
            <a:solidFill>
              <a:srgbClr val="CB6CE6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451433" y="2203191"/>
            <a:ext cx="4421152" cy="3083754"/>
          </a:xfrm>
          <a:custGeom>
            <a:avLst/>
            <a:gdLst/>
            <a:ahLst/>
            <a:cxnLst/>
            <a:rect r="r" b="b" t="t" l="l"/>
            <a:pathLst>
              <a:path h="3083754" w="4421152">
                <a:moveTo>
                  <a:pt x="0" y="0"/>
                </a:moveTo>
                <a:lnTo>
                  <a:pt x="4421153" y="0"/>
                </a:lnTo>
                <a:lnTo>
                  <a:pt x="4421153" y="3083754"/>
                </a:lnTo>
                <a:lnTo>
                  <a:pt x="0" y="30837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28575" cap="sq">
            <a:solidFill>
              <a:srgbClr val="CB6CE6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827942" y="2203191"/>
            <a:ext cx="6988677" cy="3083754"/>
          </a:xfrm>
          <a:custGeom>
            <a:avLst/>
            <a:gdLst/>
            <a:ahLst/>
            <a:cxnLst/>
            <a:rect r="r" b="b" t="t" l="l"/>
            <a:pathLst>
              <a:path h="3083754" w="6988677">
                <a:moveTo>
                  <a:pt x="0" y="0"/>
                </a:moveTo>
                <a:lnTo>
                  <a:pt x="6988677" y="0"/>
                </a:lnTo>
                <a:lnTo>
                  <a:pt x="6988677" y="3083754"/>
                </a:lnTo>
                <a:lnTo>
                  <a:pt x="0" y="30837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28575" cap="sq">
            <a:solidFill>
              <a:srgbClr val="CB6CE6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425211" y="2203191"/>
            <a:ext cx="5151664" cy="3458055"/>
          </a:xfrm>
          <a:custGeom>
            <a:avLst/>
            <a:gdLst/>
            <a:ahLst/>
            <a:cxnLst/>
            <a:rect r="r" b="b" t="t" l="l"/>
            <a:pathLst>
              <a:path h="3458055" w="5151664">
                <a:moveTo>
                  <a:pt x="0" y="0"/>
                </a:moveTo>
                <a:lnTo>
                  <a:pt x="5151664" y="0"/>
                </a:lnTo>
                <a:lnTo>
                  <a:pt x="5151664" y="3458055"/>
                </a:lnTo>
                <a:lnTo>
                  <a:pt x="0" y="34580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28575" cap="sq">
            <a:solidFill>
              <a:srgbClr val="CB6CE6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2445794" y="523615"/>
            <a:ext cx="13752972" cy="1184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899"/>
              </a:lnSpc>
            </a:pPr>
            <a:r>
              <a:rPr lang="en-US" b="true" sz="8499" i="true">
                <a:solidFill>
                  <a:srgbClr val="AC3CCB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k-means on dFC: prelim results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10925" y="6813977"/>
            <a:ext cx="4543896" cy="1960564"/>
          </a:xfrm>
          <a:custGeom>
            <a:avLst/>
            <a:gdLst/>
            <a:ahLst/>
            <a:cxnLst/>
            <a:rect r="r" b="b" t="t" l="l"/>
            <a:pathLst>
              <a:path h="1960564" w="4543896">
                <a:moveTo>
                  <a:pt x="0" y="0"/>
                </a:moveTo>
                <a:lnTo>
                  <a:pt x="4543895" y="0"/>
                </a:lnTo>
                <a:lnTo>
                  <a:pt x="4543895" y="1960564"/>
                </a:lnTo>
                <a:lnTo>
                  <a:pt x="0" y="19605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28575" cap="sq">
            <a:solidFill>
              <a:srgbClr val="CB6CE6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5866607" y="5782245"/>
            <a:ext cx="5278735" cy="3906264"/>
          </a:xfrm>
          <a:custGeom>
            <a:avLst/>
            <a:gdLst/>
            <a:ahLst/>
            <a:cxnLst/>
            <a:rect r="r" b="b" t="t" l="l"/>
            <a:pathLst>
              <a:path h="3906264" w="5278735">
                <a:moveTo>
                  <a:pt x="0" y="0"/>
                </a:moveTo>
                <a:lnTo>
                  <a:pt x="5278735" y="0"/>
                </a:lnTo>
                <a:lnTo>
                  <a:pt x="5278735" y="3906264"/>
                </a:lnTo>
                <a:lnTo>
                  <a:pt x="0" y="39062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28575" cap="sq">
            <a:solidFill>
              <a:srgbClr val="CB6CE6"/>
            </a:solidFill>
            <a:prstDash val="solid"/>
            <a:miter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866547" y="1028700"/>
            <a:ext cx="6392753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0200"/>
              </a:lnSpc>
              <a:spcBef>
                <a:spcPct val="0"/>
              </a:spcBef>
            </a:pPr>
            <a:r>
              <a:rPr lang="en-US" b="true" sz="8500" i="true">
                <a:solidFill>
                  <a:srgbClr val="AC3CCB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Conclusion</a:t>
            </a:r>
          </a:p>
        </p:txBody>
      </p:sp>
      <p:sp>
        <p:nvSpPr>
          <p:cNvPr name="Freeform 3" id="3" descr="Tech Pattern 3D Dotted Pattern"/>
          <p:cNvSpPr/>
          <p:nvPr/>
        </p:nvSpPr>
        <p:spPr>
          <a:xfrm flipH="false" flipV="false" rot="-4461983">
            <a:off x="11905411" y="3617682"/>
            <a:ext cx="10707778" cy="8137911"/>
          </a:xfrm>
          <a:custGeom>
            <a:avLst/>
            <a:gdLst/>
            <a:ahLst/>
            <a:cxnLst/>
            <a:rect r="r" b="b" t="t" l="l"/>
            <a:pathLst>
              <a:path h="8137911" w="10707778">
                <a:moveTo>
                  <a:pt x="0" y="0"/>
                </a:moveTo>
                <a:lnTo>
                  <a:pt x="10707778" y="0"/>
                </a:lnTo>
                <a:lnTo>
                  <a:pt x="10707778" y="8137911"/>
                </a:lnTo>
                <a:lnTo>
                  <a:pt x="0" y="81379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0" y="10104444"/>
            <a:ext cx="18288000" cy="182556"/>
          </a:xfrm>
          <a:prstGeom prst="rect">
            <a:avLst/>
          </a:prstGeom>
          <a:solidFill>
            <a:srgbClr val="CB6CE6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1519327" y="2612438"/>
            <a:ext cx="15739973" cy="4719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544"/>
              </a:lnSpc>
            </a:pPr>
            <a:r>
              <a:rPr lang="en-US" b="true" sz="4919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Collect</a:t>
            </a:r>
            <a:r>
              <a:rPr lang="en-US" b="true" sz="4919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ively, these findings highlight that the dynamic engagement of specific, global resting brain states during inter-task intervals relates to working memory performance.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880605">
            <a:off x="8538976" y="3883410"/>
            <a:ext cx="17440647" cy="10749781"/>
          </a:xfrm>
          <a:custGeom>
            <a:avLst/>
            <a:gdLst/>
            <a:ahLst/>
            <a:cxnLst/>
            <a:rect r="r" b="b" t="t" l="l"/>
            <a:pathLst>
              <a:path h="10749781" w="17440647">
                <a:moveTo>
                  <a:pt x="0" y="0"/>
                </a:moveTo>
                <a:lnTo>
                  <a:pt x="17440648" y="0"/>
                </a:lnTo>
                <a:lnTo>
                  <a:pt x="17440648" y="10749780"/>
                </a:lnTo>
                <a:lnTo>
                  <a:pt x="0" y="107497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59633" y="343648"/>
            <a:ext cx="14999667" cy="279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200"/>
              </a:lnSpc>
            </a:pPr>
            <a:r>
              <a:rPr lang="en-US" b="true" sz="8000" i="true">
                <a:solidFill>
                  <a:srgbClr val="AC3CCB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Limitations </a:t>
            </a:r>
          </a:p>
          <a:p>
            <a:pPr algn="r">
              <a:lnSpc>
                <a:spcPts val="11200"/>
              </a:lnSpc>
            </a:pPr>
            <a:r>
              <a:rPr lang="en-US" b="true" sz="8000" i="true">
                <a:solidFill>
                  <a:srgbClr val="AC3CCB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&amp; Future Directions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28194" y="3450999"/>
            <a:ext cx="15831612" cy="6305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75" indent="-453388" lvl="1">
              <a:lnSpc>
                <a:spcPts val="5417"/>
              </a:lnSpc>
              <a:buFont typeface="Arial"/>
              <a:buChar char="•"/>
            </a:pPr>
            <a:r>
              <a:rPr lang="en-US" b="true" sz="4199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Further examination of across-method differences in brain state extraction needed </a:t>
            </a:r>
          </a:p>
          <a:p>
            <a:pPr algn="l">
              <a:lnSpc>
                <a:spcPts val="5417"/>
              </a:lnSpc>
            </a:pPr>
          </a:p>
          <a:p>
            <a:pPr algn="l" marL="906775" indent="-453388" lvl="1">
              <a:lnSpc>
                <a:spcPts val="5417"/>
              </a:lnSpc>
              <a:buFont typeface="Arial"/>
              <a:buChar char="•"/>
            </a:pPr>
            <a:r>
              <a:rPr lang="en-US" b="true" sz="4199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Mostly o</a:t>
            </a:r>
            <a:r>
              <a:rPr lang="en-US" b="true" sz="4199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nly ran analyses for first 100 subjects because of computational constraints</a:t>
            </a:r>
          </a:p>
          <a:p>
            <a:pPr algn="l">
              <a:lnSpc>
                <a:spcPts val="2193"/>
              </a:lnSpc>
            </a:pPr>
          </a:p>
          <a:p>
            <a:pPr algn="l" marL="906775" indent="-453388" lvl="1">
              <a:lnSpc>
                <a:spcPts val="5417"/>
              </a:lnSpc>
              <a:buFont typeface="Arial"/>
              <a:buChar char="•"/>
            </a:pPr>
            <a:r>
              <a:rPr lang="en-US" b="true" sz="4199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Not all TRs in the time series were perfectly aligned with stimulus blocks</a:t>
            </a:r>
            <a:r>
              <a:rPr lang="en-US" b="true" sz="4199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 </a:t>
            </a:r>
          </a:p>
          <a:p>
            <a:pPr algn="l">
              <a:lnSpc>
                <a:spcPts val="2192"/>
              </a:lnSpc>
            </a:pPr>
          </a:p>
          <a:p>
            <a:pPr algn="l">
              <a:lnSpc>
                <a:spcPts val="2193"/>
              </a:lnSpc>
            </a:pPr>
          </a:p>
          <a:p>
            <a:pPr algn="l" marL="906775" indent="-453388" lvl="1">
              <a:lnSpc>
                <a:spcPts val="5417"/>
              </a:lnSpc>
              <a:buFont typeface="Arial"/>
              <a:buChar char="•"/>
            </a:pPr>
            <a:r>
              <a:rPr lang="en-US" b="true" sz="4199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Compare resting vs. task brain states 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0" y="10104444"/>
            <a:ext cx="18288000" cy="182556"/>
          </a:xfrm>
          <a:prstGeom prst="rect">
            <a:avLst/>
          </a:prstGeom>
          <a:solidFill>
            <a:srgbClr val="CB6CE6"/>
          </a:solid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405408" y="876300"/>
            <a:ext cx="7853892" cy="1441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899"/>
              </a:lnSpc>
            </a:pPr>
            <a:r>
              <a:rPr lang="en-US" b="true" sz="8499" i="true">
                <a:solidFill>
                  <a:srgbClr val="AC3CCB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Team Members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268955"/>
            <a:ext cx="7853892" cy="541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373332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Amber Howell </a:t>
            </a:r>
            <a:r>
              <a:rPr lang="en-US" sz="3099">
                <a:solidFill>
                  <a:srgbClr val="373332"/>
                </a:solidFill>
                <a:latin typeface="IBM Plex Sans"/>
                <a:ea typeface="IBM Plex Sans"/>
                <a:cs typeface="IBM Plex Sans"/>
                <a:sym typeface="IBM Plex Sans"/>
              </a:rPr>
              <a:t>(Rutgers University, New Brunswick, NJ)</a:t>
            </a:r>
          </a:p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373332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Lucas Wozniak</a:t>
            </a:r>
            <a:r>
              <a:rPr lang="en-US" sz="3099">
                <a:solidFill>
                  <a:srgbClr val="373332"/>
                </a:solidFill>
                <a:latin typeface="IBM Plex Sans"/>
                <a:ea typeface="IBM Plex Sans"/>
                <a:cs typeface="IBM Plex Sans"/>
                <a:sym typeface="IBM Plex Sans"/>
              </a:rPr>
              <a:t> (Stanford University, Palo Alto, CA)</a:t>
            </a:r>
          </a:p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373332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Madison Jiang</a:t>
            </a:r>
            <a:r>
              <a:rPr lang="en-US" sz="3099">
                <a:solidFill>
                  <a:srgbClr val="373332"/>
                </a:solidFill>
                <a:latin typeface="IBM Plex Sans"/>
                <a:ea typeface="IBM Plex Sans"/>
                <a:cs typeface="IBM Plex Sans"/>
                <a:sym typeface="IBM Plex Sans"/>
              </a:rPr>
              <a:t> (University of Texas at Dallas, Dallas, TX)</a:t>
            </a:r>
          </a:p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373332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Marina Lemus Pérez</a:t>
            </a:r>
            <a:r>
              <a:rPr lang="en-US" sz="3099">
                <a:solidFill>
                  <a:srgbClr val="373332"/>
                </a:solidFill>
                <a:latin typeface="IBM Plex Sans"/>
                <a:ea typeface="IBM Plex Sans"/>
                <a:cs typeface="IBM Plex Sans"/>
                <a:sym typeface="IBM Plex Sans"/>
              </a:rPr>
              <a:t> (National Autonomous University of Mexico, Mex)</a:t>
            </a:r>
          </a:p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373332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Mohamed Elnefary</a:t>
            </a:r>
            <a:r>
              <a:rPr lang="en-US" sz="3099">
                <a:solidFill>
                  <a:srgbClr val="373332"/>
                </a:solidFill>
                <a:latin typeface="IBM Plex Sans"/>
                <a:ea typeface="IBM Plex Sans"/>
                <a:cs typeface="IBM Plex Sans"/>
                <a:sym typeface="IBM Plex Sans"/>
              </a:rPr>
              <a:t> (Cairo University, Giza, Egypt)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405408" y="3268955"/>
            <a:ext cx="7853892" cy="4874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373332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Muzna Mehmood </a:t>
            </a:r>
            <a:r>
              <a:rPr lang="en-US" sz="3099">
                <a:solidFill>
                  <a:srgbClr val="373332"/>
                </a:solidFill>
                <a:latin typeface="IBM Plex Sans"/>
                <a:ea typeface="IBM Plex Sans"/>
                <a:cs typeface="IBM Plex Sans"/>
                <a:sym typeface="IBM Plex Sans"/>
              </a:rPr>
              <a:t>(National University of Sciences &amp; Technology, Islamabad, Pakistan)</a:t>
            </a:r>
          </a:p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373332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Pragata Ghosh</a:t>
            </a:r>
            <a:r>
              <a:rPr lang="en-US" sz="3099">
                <a:solidFill>
                  <a:srgbClr val="373332"/>
                </a:solidFill>
                <a:latin typeface="IBM Plex Sans"/>
                <a:ea typeface="IBM Plex Sans"/>
                <a:cs typeface="IBM Plex Sans"/>
                <a:sym typeface="IBM Plex Sans"/>
              </a:rPr>
              <a:t> (All India Institute of Medical Sciences, New Delhi, India)</a:t>
            </a:r>
          </a:p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373332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Sachpreet Singh </a:t>
            </a:r>
            <a:r>
              <a:rPr lang="en-US" sz="3099">
                <a:solidFill>
                  <a:srgbClr val="373332"/>
                </a:solidFill>
                <a:latin typeface="IBM Plex Sans"/>
                <a:ea typeface="IBM Plex Sans"/>
                <a:cs typeface="IBM Plex Sans"/>
                <a:sym typeface="IBM Plex Sans"/>
              </a:rPr>
              <a:t>(Government Medical College, Patiala, India)</a:t>
            </a:r>
          </a:p>
          <a:p>
            <a:pPr algn="l"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b="true" sz="3099">
                <a:solidFill>
                  <a:srgbClr val="373332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Sara Garza Gonzalez</a:t>
            </a:r>
            <a:r>
              <a:rPr lang="en-US" sz="3099">
                <a:solidFill>
                  <a:srgbClr val="373332"/>
                </a:solidFill>
                <a:latin typeface="IBM Plex Sans"/>
                <a:ea typeface="IBM Plex Sans"/>
                <a:cs typeface="IBM Plex Sans"/>
                <a:sym typeface="IBM Plex Sans"/>
              </a:rPr>
              <a:t> (Georgetown University, Washington, DC)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0" y="10104444"/>
            <a:ext cx="18288000" cy="182556"/>
          </a:xfrm>
          <a:prstGeom prst="rect">
            <a:avLst/>
          </a:prstGeom>
          <a:solidFill>
            <a:srgbClr val="CB6CE6"/>
          </a:solidFill>
        </p:spPr>
      </p:sp>
      <p:sp>
        <p:nvSpPr>
          <p:cNvPr name="Freeform 6" id="6" descr="Tech Pattern 3D Dotted Pattern"/>
          <p:cNvSpPr/>
          <p:nvPr/>
        </p:nvSpPr>
        <p:spPr>
          <a:xfrm flipH="false" flipV="false" rot="-6422757">
            <a:off x="-9349841" y="-3414109"/>
            <a:ext cx="15083771" cy="11463666"/>
          </a:xfrm>
          <a:custGeom>
            <a:avLst/>
            <a:gdLst/>
            <a:ahLst/>
            <a:cxnLst/>
            <a:rect r="r" b="b" t="t" l="l"/>
            <a:pathLst>
              <a:path h="11463666" w="15083771">
                <a:moveTo>
                  <a:pt x="0" y="0"/>
                </a:moveTo>
                <a:lnTo>
                  <a:pt x="15083770" y="0"/>
                </a:lnTo>
                <a:lnTo>
                  <a:pt x="15083770" y="11463665"/>
                </a:lnTo>
                <a:lnTo>
                  <a:pt x="0" y="114636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 descr="Tech Pattern 3D Dotted Pattern"/>
          <p:cNvSpPr/>
          <p:nvPr/>
        </p:nvSpPr>
        <p:spPr>
          <a:xfrm flipH="false" flipV="false" rot="7325296">
            <a:off x="13456942" y="349643"/>
            <a:ext cx="12615413" cy="9587714"/>
          </a:xfrm>
          <a:custGeom>
            <a:avLst/>
            <a:gdLst/>
            <a:ahLst/>
            <a:cxnLst/>
            <a:rect r="r" b="b" t="t" l="l"/>
            <a:pathLst>
              <a:path h="9587714" w="12615413">
                <a:moveTo>
                  <a:pt x="0" y="0"/>
                </a:moveTo>
                <a:lnTo>
                  <a:pt x="12615413" y="0"/>
                </a:lnTo>
                <a:lnTo>
                  <a:pt x="12615413" y="9587714"/>
                </a:lnTo>
                <a:lnTo>
                  <a:pt x="0" y="9587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880605">
            <a:off x="-2779038" y="1900699"/>
            <a:ext cx="19793334" cy="12199891"/>
          </a:xfrm>
          <a:custGeom>
            <a:avLst/>
            <a:gdLst/>
            <a:ahLst/>
            <a:cxnLst/>
            <a:rect r="r" b="b" t="t" l="l"/>
            <a:pathLst>
              <a:path h="12199891" w="19793334">
                <a:moveTo>
                  <a:pt x="0" y="0"/>
                </a:moveTo>
                <a:lnTo>
                  <a:pt x="19793334" y="0"/>
                </a:lnTo>
                <a:lnTo>
                  <a:pt x="19793334" y="12199892"/>
                </a:lnTo>
                <a:lnTo>
                  <a:pt x="0" y="12199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0" y="10104444"/>
            <a:ext cx="18288000" cy="182556"/>
          </a:xfrm>
          <a:prstGeom prst="rect">
            <a:avLst/>
          </a:prstGeom>
          <a:solidFill>
            <a:srgbClr val="CB6CE6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4279561" y="2406367"/>
            <a:ext cx="9728879" cy="5474267"/>
          </a:xfrm>
          <a:custGeom>
            <a:avLst/>
            <a:gdLst/>
            <a:ahLst/>
            <a:cxnLst/>
            <a:rect r="r" b="b" t="t" l="l"/>
            <a:pathLst>
              <a:path h="5474267" w="9728879">
                <a:moveTo>
                  <a:pt x="0" y="0"/>
                </a:moveTo>
                <a:lnTo>
                  <a:pt x="9728878" y="0"/>
                </a:lnTo>
                <a:lnTo>
                  <a:pt x="9728878" y="5474266"/>
                </a:lnTo>
                <a:lnTo>
                  <a:pt x="0" y="54742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2999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63245" y="3185160"/>
            <a:ext cx="9561510" cy="3878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9"/>
              </a:lnSpc>
              <a:spcBef>
                <a:spcPct val="0"/>
              </a:spcBef>
            </a:pPr>
            <a:r>
              <a:rPr lang="en-US" b="true" sz="3599" i="true">
                <a:solidFill>
                  <a:srgbClr val="000000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Maybe the answer lies not in how hard we try, but in </a:t>
            </a:r>
            <a:r>
              <a:rPr lang="en-US" b="true" sz="3599" i="true">
                <a:solidFill>
                  <a:srgbClr val="2D55D0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how the brain quietly tunes itself in the in-between ...</a:t>
            </a:r>
          </a:p>
          <a:p>
            <a:pPr algn="ctr">
              <a:lnSpc>
                <a:spcPts val="4679"/>
              </a:lnSpc>
              <a:spcBef>
                <a:spcPct val="0"/>
              </a:spcBef>
            </a:pPr>
          </a:p>
          <a:p>
            <a:pPr algn="ctr">
              <a:lnSpc>
                <a:spcPts val="4679"/>
              </a:lnSpc>
              <a:spcBef>
                <a:spcPct val="0"/>
              </a:spcBef>
            </a:pPr>
            <a:r>
              <a:rPr lang="en-US" b="true" sz="3599" i="true">
                <a:solidFill>
                  <a:srgbClr val="000000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In the silence between tasks, a pattern forms ... </a:t>
            </a:r>
          </a:p>
          <a:p>
            <a:pPr algn="ctr">
              <a:lnSpc>
                <a:spcPts val="4679"/>
              </a:lnSpc>
              <a:spcBef>
                <a:spcPct val="0"/>
              </a:spcBef>
            </a:pPr>
            <a:r>
              <a:rPr lang="en-US" b="true" sz="3599" i="true">
                <a:solidFill>
                  <a:srgbClr val="000000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subtle, dynamic, personal.</a:t>
            </a:r>
          </a:p>
          <a:p>
            <a:pPr algn="ctr">
              <a:lnSpc>
                <a:spcPts val="4679"/>
              </a:lnSpc>
              <a:spcBef>
                <a:spcPct val="0"/>
              </a:spcBef>
            </a:pPr>
          </a:p>
          <a:p>
            <a:pPr algn="ctr">
              <a:lnSpc>
                <a:spcPts val="4679"/>
              </a:lnSpc>
              <a:spcBef>
                <a:spcPct val="0"/>
              </a:spcBef>
            </a:pPr>
            <a:r>
              <a:rPr lang="en-US" b="true" sz="3599" i="true">
                <a:solidFill>
                  <a:srgbClr val="000000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And that pattern may shape how we perform when the world resumes its demands ...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198551" y="876300"/>
            <a:ext cx="6060749" cy="1441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899"/>
              </a:lnSpc>
            </a:pPr>
            <a:r>
              <a:rPr lang="en-US" b="true" sz="8499" i="true">
                <a:solidFill>
                  <a:srgbClr val="AC3CCB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References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92882" y="3367782"/>
            <a:ext cx="15038534" cy="348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Fair DA, Schlaggar BL, Cohen AL, et al. A method for using blocked and event-related fMRI data to study "resting state" functional connectivity. Neuroimage. 2007;35(1):396-405. doi:10.1016/j.neuroimage.2006.11.051</a:t>
            </a:r>
          </a:p>
          <a:p>
            <a:pPr algn="l" marL="539749" indent="-269875" lvl="1">
              <a:lnSpc>
                <a:spcPts val="3499"/>
              </a:lnSpc>
              <a:buAutoNum type="arabicPeriod" startAt="1"/>
            </a:pPr>
            <a:r>
              <a:rPr lang="en-US" sz="249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Margulies DS, Ghosh SS, Goulas A, et al. Situating the default-mode network along a principal gradient of macroscale cortical organization. Proc Natl Acad Sci U S A. 2016;113(44):12574-12579. doi:10.1073/pnas.1608282113 </a:t>
            </a:r>
          </a:p>
          <a:p>
            <a:pPr algn="l">
              <a:lnSpc>
                <a:spcPts val="3499"/>
              </a:lnSpc>
            </a:pPr>
          </a:p>
          <a:p>
            <a:pPr algn="ctr">
              <a:lnSpc>
                <a:spcPts val="3499"/>
              </a:lnSpc>
            </a:pPr>
          </a:p>
        </p:txBody>
      </p:sp>
      <p:sp>
        <p:nvSpPr>
          <p:cNvPr name="AutoShape 4" id="4"/>
          <p:cNvSpPr/>
          <p:nvPr/>
        </p:nvSpPr>
        <p:spPr>
          <a:xfrm rot="0">
            <a:off x="0" y="10104444"/>
            <a:ext cx="18288000" cy="182556"/>
          </a:xfrm>
          <a:prstGeom prst="rect">
            <a:avLst/>
          </a:prstGeom>
          <a:solidFill>
            <a:srgbClr val="CB6CE6"/>
          </a:solidFill>
        </p:spPr>
      </p:sp>
      <p:sp>
        <p:nvSpPr>
          <p:cNvPr name="Freeform 5" id="5" descr="Tech Pattern 3D Dotted Pattern"/>
          <p:cNvSpPr/>
          <p:nvPr/>
        </p:nvSpPr>
        <p:spPr>
          <a:xfrm flipH="false" flipV="false" rot="-4461983">
            <a:off x="11905411" y="3617682"/>
            <a:ext cx="10707778" cy="8137911"/>
          </a:xfrm>
          <a:custGeom>
            <a:avLst/>
            <a:gdLst/>
            <a:ahLst/>
            <a:cxnLst/>
            <a:rect r="r" b="b" t="t" l="l"/>
            <a:pathLst>
              <a:path h="8137911" w="10707778">
                <a:moveTo>
                  <a:pt x="0" y="0"/>
                </a:moveTo>
                <a:lnTo>
                  <a:pt x="10707778" y="0"/>
                </a:lnTo>
                <a:lnTo>
                  <a:pt x="10707778" y="8137911"/>
                </a:lnTo>
                <a:lnTo>
                  <a:pt x="0" y="8137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144533">
            <a:off x="6976291" y="5275709"/>
            <a:ext cx="16260828" cy="10022583"/>
          </a:xfrm>
          <a:custGeom>
            <a:avLst/>
            <a:gdLst/>
            <a:ahLst/>
            <a:cxnLst/>
            <a:rect r="r" b="b" t="t" l="l"/>
            <a:pathLst>
              <a:path h="10022583" w="16260828">
                <a:moveTo>
                  <a:pt x="16260828" y="0"/>
                </a:moveTo>
                <a:lnTo>
                  <a:pt x="0" y="0"/>
                </a:lnTo>
                <a:lnTo>
                  <a:pt x="0" y="10022582"/>
                </a:lnTo>
                <a:lnTo>
                  <a:pt x="16260828" y="10022582"/>
                </a:lnTo>
                <a:lnTo>
                  <a:pt x="16260828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200221"/>
            <a:ext cx="16230600" cy="4185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71545" indent="-485773" lvl="1">
              <a:lnSpc>
                <a:spcPts val="6749"/>
              </a:lnSpc>
              <a:buFont typeface="Arial"/>
              <a:buChar char="•"/>
            </a:pPr>
            <a:r>
              <a:rPr lang="en-US" b="true" sz="4499">
                <a:solidFill>
                  <a:srgbClr val="3C3C3C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Most fMRI studies average brain activity over time, thereby hiding brief activation and connectivity changes</a:t>
            </a:r>
          </a:p>
          <a:p>
            <a:pPr algn="just" marL="971545" indent="-485773" lvl="1">
              <a:lnSpc>
                <a:spcPts val="6749"/>
              </a:lnSpc>
              <a:buFont typeface="Arial"/>
              <a:buChar char="•"/>
            </a:pPr>
            <a:r>
              <a:rPr lang="en-US" b="true" sz="4499">
                <a:solidFill>
                  <a:srgbClr val="3C3C3C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Some studies have observed rapid changes in brain states during and between task blocks</a:t>
            </a:r>
          </a:p>
          <a:p>
            <a:pPr algn="just" marL="971545" indent="-485773" lvl="1">
              <a:lnSpc>
                <a:spcPts val="6749"/>
              </a:lnSpc>
              <a:buFont typeface="Arial"/>
              <a:buChar char="•"/>
            </a:pPr>
            <a:r>
              <a:rPr lang="en-US" b="true" sz="4499">
                <a:solidFill>
                  <a:srgbClr val="3C3C3C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Healthy adults have been shown to enter resting-state-like brain patterns during brief inter-task intervals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0" y="10104444"/>
            <a:ext cx="18288000" cy="182556"/>
          </a:xfrm>
          <a:prstGeom prst="rect">
            <a:avLst/>
          </a:prstGeom>
          <a:solidFill>
            <a:srgbClr val="CB6CE6"/>
          </a:solidFill>
        </p:spPr>
      </p:sp>
      <p:sp>
        <p:nvSpPr>
          <p:cNvPr name="Freeform 5" id="5" descr="Tech Pattern 3D Dotted Pattern"/>
          <p:cNvSpPr/>
          <p:nvPr/>
        </p:nvSpPr>
        <p:spPr>
          <a:xfrm flipH="false" flipV="false" rot="-6422757">
            <a:off x="-7275933" y="-4068956"/>
            <a:ext cx="10707778" cy="8137911"/>
          </a:xfrm>
          <a:custGeom>
            <a:avLst/>
            <a:gdLst/>
            <a:ahLst/>
            <a:cxnLst/>
            <a:rect r="r" b="b" t="t" l="l"/>
            <a:pathLst>
              <a:path h="8137911" w="10707778">
                <a:moveTo>
                  <a:pt x="0" y="0"/>
                </a:moveTo>
                <a:lnTo>
                  <a:pt x="10707778" y="0"/>
                </a:lnTo>
                <a:lnTo>
                  <a:pt x="10707778" y="8137912"/>
                </a:lnTo>
                <a:lnTo>
                  <a:pt x="0" y="813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044851" y="706503"/>
            <a:ext cx="6214449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200"/>
              </a:lnSpc>
            </a:pPr>
            <a:r>
              <a:rPr lang="en-US" b="true" sz="8500" i="true">
                <a:solidFill>
                  <a:srgbClr val="AC3CCB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Background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58632" y="7416904"/>
            <a:ext cx="7935991" cy="1628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6"/>
              </a:lnSpc>
            </a:pPr>
            <a:r>
              <a:rPr lang="en-US" sz="3043" b="true">
                <a:solidFill>
                  <a:srgbClr val="FEFDFD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What is a brain state?</a:t>
            </a:r>
          </a:p>
          <a:p>
            <a:pPr algn="ctr">
              <a:lnSpc>
                <a:spcPts val="3956"/>
              </a:lnSpc>
              <a:spcBef>
                <a:spcPct val="0"/>
              </a:spcBef>
            </a:pPr>
            <a:r>
              <a:rPr lang="en-US" sz="3043">
                <a:solidFill>
                  <a:srgbClr val="FEFDFD"/>
                </a:solidFill>
                <a:latin typeface="IBM Plex Sans"/>
                <a:ea typeface="IBM Plex Sans"/>
                <a:cs typeface="IBM Plex Sans"/>
                <a:sym typeface="IBM Plex Sans"/>
              </a:rPr>
              <a:t>A</a:t>
            </a:r>
            <a:r>
              <a:rPr lang="en-US" sz="3043">
                <a:solidFill>
                  <a:srgbClr val="FEFDFD"/>
                </a:solidFill>
                <a:latin typeface="IBM Plex Sans"/>
                <a:ea typeface="IBM Plex Sans"/>
                <a:cs typeface="IBM Plex Sans"/>
                <a:sym typeface="IBM Plex Sans"/>
              </a:rPr>
              <a:t>n emergent, distributed pattern of activity or coupling across the brain that is dynamically engaged depending on temporal and situational context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Tech Pattern 3D Dotted Pattern"/>
          <p:cNvSpPr/>
          <p:nvPr/>
        </p:nvSpPr>
        <p:spPr>
          <a:xfrm flipH="false" flipV="false" rot="-6422757">
            <a:off x="-7275933" y="-4068956"/>
            <a:ext cx="10707778" cy="8137911"/>
          </a:xfrm>
          <a:custGeom>
            <a:avLst/>
            <a:gdLst/>
            <a:ahLst/>
            <a:cxnLst/>
            <a:rect r="r" b="b" t="t" l="l"/>
            <a:pathLst>
              <a:path h="8137911" w="10707778">
                <a:moveTo>
                  <a:pt x="0" y="0"/>
                </a:moveTo>
                <a:lnTo>
                  <a:pt x="10707778" y="0"/>
                </a:lnTo>
                <a:lnTo>
                  <a:pt x="10707778" y="8137912"/>
                </a:lnTo>
                <a:lnTo>
                  <a:pt x="0" y="81379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Tech Pattern 3D Dotted Pattern"/>
          <p:cNvSpPr/>
          <p:nvPr/>
        </p:nvSpPr>
        <p:spPr>
          <a:xfrm flipH="false" flipV="false" rot="-8100000">
            <a:off x="13742060" y="3956904"/>
            <a:ext cx="10707778" cy="8137911"/>
          </a:xfrm>
          <a:custGeom>
            <a:avLst/>
            <a:gdLst/>
            <a:ahLst/>
            <a:cxnLst/>
            <a:rect r="r" b="b" t="t" l="l"/>
            <a:pathLst>
              <a:path h="8137911" w="10707778">
                <a:moveTo>
                  <a:pt x="0" y="0"/>
                </a:moveTo>
                <a:lnTo>
                  <a:pt x="10707778" y="0"/>
                </a:lnTo>
                <a:lnTo>
                  <a:pt x="10707778" y="8137912"/>
                </a:lnTo>
                <a:lnTo>
                  <a:pt x="0" y="81379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16990" y="239236"/>
            <a:ext cx="13009205" cy="9808528"/>
          </a:xfrm>
          <a:custGeom>
            <a:avLst/>
            <a:gdLst/>
            <a:ahLst/>
            <a:cxnLst/>
            <a:rect r="r" b="b" t="t" l="l"/>
            <a:pathLst>
              <a:path h="9808528" w="13009205">
                <a:moveTo>
                  <a:pt x="0" y="0"/>
                </a:moveTo>
                <a:lnTo>
                  <a:pt x="13009205" y="0"/>
                </a:lnTo>
                <a:lnTo>
                  <a:pt x="13009205" y="9808528"/>
                </a:lnTo>
                <a:lnTo>
                  <a:pt x="0" y="98085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28575" cap="sq">
            <a:solidFill>
              <a:srgbClr val="CB6CE6"/>
            </a:solidFill>
            <a:prstDash val="solid"/>
            <a:miter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144533">
            <a:off x="4960807" y="6888096"/>
            <a:ext cx="16260828" cy="10022583"/>
          </a:xfrm>
          <a:custGeom>
            <a:avLst/>
            <a:gdLst/>
            <a:ahLst/>
            <a:cxnLst/>
            <a:rect r="r" b="b" t="t" l="l"/>
            <a:pathLst>
              <a:path h="10022583" w="16260828">
                <a:moveTo>
                  <a:pt x="16260828" y="0"/>
                </a:moveTo>
                <a:lnTo>
                  <a:pt x="0" y="0"/>
                </a:lnTo>
                <a:lnTo>
                  <a:pt x="0" y="10022583"/>
                </a:lnTo>
                <a:lnTo>
                  <a:pt x="16260828" y="10022583"/>
                </a:lnTo>
                <a:lnTo>
                  <a:pt x="16260828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65851" y="3316816"/>
            <a:ext cx="14956299" cy="3178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09"/>
              </a:lnSpc>
            </a:pPr>
            <a:r>
              <a:rPr lang="en-US" b="true" sz="4699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Do subjects</a:t>
            </a:r>
            <a:r>
              <a:rPr lang="en-US" b="true" sz="4699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 preferentially engage specific rest-like brain states during inter-task intervals?</a:t>
            </a:r>
          </a:p>
          <a:p>
            <a:pPr algn="ctr">
              <a:lnSpc>
                <a:spcPts val="6109"/>
              </a:lnSpc>
            </a:pPr>
          </a:p>
          <a:p>
            <a:pPr algn="ctr">
              <a:lnSpc>
                <a:spcPts val="6109"/>
              </a:lnSpc>
            </a:pPr>
            <a:r>
              <a:rPr lang="en-US" b="true" sz="4699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Are these states r</a:t>
            </a:r>
            <a:r>
              <a:rPr lang="en-US" b="true" sz="4699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elated to the subjects' performance on a working memory task?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0" y="10104444"/>
            <a:ext cx="18288000" cy="182556"/>
          </a:xfrm>
          <a:prstGeom prst="rect">
            <a:avLst/>
          </a:prstGeom>
          <a:solidFill>
            <a:srgbClr val="CB6CE6"/>
          </a:solidFill>
        </p:spPr>
      </p:sp>
      <p:sp>
        <p:nvSpPr>
          <p:cNvPr name="Freeform 5" id="5" descr="Tech Pattern 3D Dotted Pattern"/>
          <p:cNvSpPr/>
          <p:nvPr/>
        </p:nvSpPr>
        <p:spPr>
          <a:xfrm flipH="false" flipV="false" rot="-6422757">
            <a:off x="-7388800" y="-5117007"/>
            <a:ext cx="10707778" cy="8137911"/>
          </a:xfrm>
          <a:custGeom>
            <a:avLst/>
            <a:gdLst/>
            <a:ahLst/>
            <a:cxnLst/>
            <a:rect r="r" b="b" t="t" l="l"/>
            <a:pathLst>
              <a:path h="8137911" w="10707778">
                <a:moveTo>
                  <a:pt x="0" y="0"/>
                </a:moveTo>
                <a:lnTo>
                  <a:pt x="10707778" y="0"/>
                </a:lnTo>
                <a:lnTo>
                  <a:pt x="10707778" y="8137911"/>
                </a:lnTo>
                <a:lnTo>
                  <a:pt x="0" y="81379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1002" y="7011837"/>
            <a:ext cx="4987449" cy="1870293"/>
          </a:xfrm>
          <a:custGeom>
            <a:avLst/>
            <a:gdLst/>
            <a:ahLst/>
            <a:cxnLst/>
            <a:rect r="r" b="b" t="t" l="l"/>
            <a:pathLst>
              <a:path h="1870293" w="4987449">
                <a:moveTo>
                  <a:pt x="0" y="0"/>
                </a:moveTo>
                <a:lnTo>
                  <a:pt x="4987449" y="0"/>
                </a:lnTo>
                <a:lnTo>
                  <a:pt x="4987449" y="1870293"/>
                </a:lnTo>
                <a:lnTo>
                  <a:pt x="0" y="18702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834254" y="7002312"/>
            <a:ext cx="1210930" cy="1841718"/>
          </a:xfrm>
          <a:custGeom>
            <a:avLst/>
            <a:gdLst/>
            <a:ahLst/>
            <a:cxnLst/>
            <a:rect r="r" b="b" t="t" l="l"/>
            <a:pathLst>
              <a:path h="1841718" w="1210930">
                <a:moveTo>
                  <a:pt x="0" y="0"/>
                </a:moveTo>
                <a:lnTo>
                  <a:pt x="1210929" y="0"/>
                </a:lnTo>
                <a:lnTo>
                  <a:pt x="1210929" y="1841718"/>
                </a:lnTo>
                <a:lnTo>
                  <a:pt x="0" y="18417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440473" y="1028700"/>
            <a:ext cx="10818827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0200"/>
              </a:lnSpc>
              <a:spcBef>
                <a:spcPct val="0"/>
              </a:spcBef>
            </a:pPr>
            <a:r>
              <a:rPr lang="en-US" b="true" sz="8500" i="true">
                <a:solidFill>
                  <a:srgbClr val="AC3CCB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Questions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3655" y="3496627"/>
            <a:ext cx="14352977" cy="3093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14"/>
              </a:lnSpc>
            </a:pPr>
            <a:r>
              <a:rPr lang="en-US" sz="4499" b="true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S</a:t>
            </a:r>
            <a:r>
              <a:rPr lang="en-US" b="true" sz="4499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ubjects whose inter-task interval activity re-engages </a:t>
            </a:r>
            <a:r>
              <a:rPr lang="en-US" b="true" sz="4499" u="sng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particular</a:t>
            </a:r>
            <a:r>
              <a:rPr lang="en-US" b="true" sz="4499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 rest-like brain states will exhibit better performance (higher accuracy rates and lower reaction times) on 2-back working memory block conditions.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440473" y="1028700"/>
            <a:ext cx="10818827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0200"/>
              </a:lnSpc>
              <a:spcBef>
                <a:spcPct val="0"/>
              </a:spcBef>
            </a:pPr>
            <a:r>
              <a:rPr lang="en-US" b="true" sz="8500" i="true">
                <a:solidFill>
                  <a:srgbClr val="AC3CCB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Hypothesis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-1144533">
            <a:off x="-3152080" y="-3065093"/>
            <a:ext cx="13081620" cy="8063035"/>
          </a:xfrm>
          <a:custGeom>
            <a:avLst/>
            <a:gdLst/>
            <a:ahLst/>
            <a:cxnLst/>
            <a:rect r="r" b="b" t="t" l="l"/>
            <a:pathLst>
              <a:path h="8063035" w="13081620">
                <a:moveTo>
                  <a:pt x="13081620" y="0"/>
                </a:moveTo>
                <a:lnTo>
                  <a:pt x="0" y="0"/>
                </a:lnTo>
                <a:lnTo>
                  <a:pt x="0" y="8063035"/>
                </a:lnTo>
                <a:lnTo>
                  <a:pt x="13081620" y="8063035"/>
                </a:lnTo>
                <a:lnTo>
                  <a:pt x="1308162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 descr="Tech Pattern 3D Dotted Pattern"/>
          <p:cNvSpPr/>
          <p:nvPr/>
        </p:nvSpPr>
        <p:spPr>
          <a:xfrm flipH="false" flipV="false" rot="9617071">
            <a:off x="11512939" y="5377848"/>
            <a:ext cx="12086520" cy="9185755"/>
          </a:xfrm>
          <a:custGeom>
            <a:avLst/>
            <a:gdLst/>
            <a:ahLst/>
            <a:cxnLst/>
            <a:rect r="r" b="b" t="t" l="l"/>
            <a:pathLst>
              <a:path h="9185755" w="12086520">
                <a:moveTo>
                  <a:pt x="0" y="0"/>
                </a:moveTo>
                <a:lnTo>
                  <a:pt x="12086521" y="0"/>
                </a:lnTo>
                <a:lnTo>
                  <a:pt x="12086521" y="9185755"/>
                </a:lnTo>
                <a:lnTo>
                  <a:pt x="0" y="9185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116965">
            <a:off x="7936477" y="3901353"/>
            <a:ext cx="16379593" cy="10095786"/>
          </a:xfrm>
          <a:custGeom>
            <a:avLst/>
            <a:gdLst/>
            <a:ahLst/>
            <a:cxnLst/>
            <a:rect r="r" b="b" t="t" l="l"/>
            <a:pathLst>
              <a:path h="10095786" w="16379593">
                <a:moveTo>
                  <a:pt x="0" y="0"/>
                </a:moveTo>
                <a:lnTo>
                  <a:pt x="16379593" y="0"/>
                </a:lnTo>
                <a:lnTo>
                  <a:pt x="16379593" y="10095786"/>
                </a:lnTo>
                <a:lnTo>
                  <a:pt x="0" y="10095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147443" y="945161"/>
            <a:ext cx="3111857" cy="854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000"/>
              </a:lnSpc>
            </a:pPr>
            <a:r>
              <a:rPr lang="en-US" b="true" sz="5000" i="true">
                <a:solidFill>
                  <a:srgbClr val="AC3CCB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cont.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95213" y="2687744"/>
            <a:ext cx="15097574" cy="1286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3597" indent="-401798" lvl="1">
              <a:lnSpc>
                <a:spcPts val="5210"/>
              </a:lnSpc>
              <a:buFont typeface="Arial"/>
              <a:buChar char="•"/>
            </a:pPr>
            <a:r>
              <a:rPr lang="en-US" b="true" sz="3722" i="true">
                <a:solidFill>
                  <a:srgbClr val="3C3C3C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Research showed transient resting-state-like brain activity between task blocks in fMRI.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95213" y="4351672"/>
            <a:ext cx="15097574" cy="1943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3597" indent="-401798" lvl="1">
              <a:lnSpc>
                <a:spcPts val="5210"/>
              </a:lnSpc>
              <a:buFont typeface="Arial"/>
              <a:buChar char="•"/>
            </a:pPr>
            <a:r>
              <a:rPr lang="en-US" b="true" sz="3722" i="true">
                <a:solidFill>
                  <a:srgbClr val="3C3C3C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Research has also defined key resting-state brain patterns in healthy adults, including the primary sensorimotor-to-association gradient and a small set of recurring activation states.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95213" y="6676481"/>
            <a:ext cx="14531061" cy="1605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03597" indent="-401798" lvl="1">
              <a:lnSpc>
                <a:spcPts val="5210"/>
              </a:lnSpc>
              <a:buFont typeface="Arial"/>
              <a:buChar char="•"/>
            </a:pPr>
            <a:r>
              <a:rPr lang="en-US" b="true" sz="3722" i="true">
                <a:solidFill>
                  <a:srgbClr val="3C3C3C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It is unknown whether individuals are biased toward specific brain states during task transitions and how this relates to their performance on a working memory task.</a:t>
            </a:r>
          </a:p>
        </p:txBody>
      </p:sp>
      <p:sp>
        <p:nvSpPr>
          <p:cNvPr name="Freeform 7" id="7" descr="Tech Pattern 3D Dotted Pattern"/>
          <p:cNvSpPr/>
          <p:nvPr/>
        </p:nvSpPr>
        <p:spPr>
          <a:xfrm flipH="false" flipV="false" rot="-6422757">
            <a:off x="-11155545" y="-7208235"/>
            <a:ext cx="14899200" cy="11323392"/>
          </a:xfrm>
          <a:custGeom>
            <a:avLst/>
            <a:gdLst/>
            <a:ahLst/>
            <a:cxnLst/>
            <a:rect r="r" b="b" t="t" l="l"/>
            <a:pathLst>
              <a:path h="11323392" w="14899200">
                <a:moveTo>
                  <a:pt x="0" y="0"/>
                </a:moveTo>
                <a:lnTo>
                  <a:pt x="14899200" y="0"/>
                </a:lnTo>
                <a:lnTo>
                  <a:pt x="14899200" y="11323393"/>
                </a:lnTo>
                <a:lnTo>
                  <a:pt x="0" y="113233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rot="0">
            <a:off x="0" y="10104444"/>
            <a:ext cx="18288000" cy="182556"/>
          </a:xfrm>
          <a:prstGeom prst="rect">
            <a:avLst/>
          </a:prstGeom>
          <a:solidFill>
            <a:srgbClr val="CB6CE6"/>
          </a:solid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="false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625252">
            <a:off x="11791911" y="4938043"/>
            <a:ext cx="10934778" cy="6739799"/>
          </a:xfrm>
          <a:custGeom>
            <a:avLst/>
            <a:gdLst/>
            <a:ahLst/>
            <a:cxnLst/>
            <a:rect r="r" b="b" t="t" l="l"/>
            <a:pathLst>
              <a:path h="6739799" w="10934778">
                <a:moveTo>
                  <a:pt x="0" y="0"/>
                </a:moveTo>
                <a:lnTo>
                  <a:pt x="10934778" y="0"/>
                </a:lnTo>
                <a:lnTo>
                  <a:pt x="10934778" y="6739800"/>
                </a:lnTo>
                <a:lnTo>
                  <a:pt x="0" y="6739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67105" y="3585234"/>
            <a:ext cx="11917038" cy="1287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b="true" sz="3699" i="true">
                <a:solidFill>
                  <a:srgbClr val="3C3C3C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1. Determine if canonical resting-state patterns persist or transform during diverse HCP tasks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67105" y="2008349"/>
            <a:ext cx="7942280" cy="971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80"/>
              </a:lnSpc>
              <a:spcBef>
                <a:spcPct val="0"/>
              </a:spcBef>
            </a:pPr>
            <a:r>
              <a:rPr lang="en-US" b="true" sz="6400" i="true">
                <a:solidFill>
                  <a:srgbClr val="000000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Secondary Objectives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147443" y="945161"/>
            <a:ext cx="3111857" cy="87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139"/>
              </a:lnSpc>
            </a:pPr>
            <a:r>
              <a:rPr lang="en-US" b="true" sz="5099" i="true">
                <a:solidFill>
                  <a:srgbClr val="AC3CCB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cont.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6625252">
            <a:off x="-6967573" y="-944443"/>
            <a:ext cx="10934778" cy="6739799"/>
          </a:xfrm>
          <a:custGeom>
            <a:avLst/>
            <a:gdLst/>
            <a:ahLst/>
            <a:cxnLst/>
            <a:rect r="r" b="b" t="t" l="l"/>
            <a:pathLst>
              <a:path h="6739799" w="10934778">
                <a:moveTo>
                  <a:pt x="0" y="0"/>
                </a:moveTo>
                <a:lnTo>
                  <a:pt x="10934778" y="0"/>
                </a:lnTo>
                <a:lnTo>
                  <a:pt x="10934778" y="6739799"/>
                </a:lnTo>
                <a:lnTo>
                  <a:pt x="0" y="67397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rot="0">
            <a:off x="0" y="10104444"/>
            <a:ext cx="18288000" cy="182556"/>
          </a:xfrm>
          <a:prstGeom prst="rect">
            <a:avLst/>
          </a:prstGeom>
          <a:solidFill>
            <a:srgbClr val="CB6CE6"/>
          </a:solidFill>
        </p:spPr>
      </p:sp>
      <p:sp>
        <p:nvSpPr>
          <p:cNvPr name="TextBox 8" id="8"/>
          <p:cNvSpPr txBox="true"/>
          <p:nvPr/>
        </p:nvSpPr>
        <p:spPr>
          <a:xfrm rot="0">
            <a:off x="1667105" y="7349095"/>
            <a:ext cx="11652135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9"/>
              </a:lnSpc>
              <a:spcBef>
                <a:spcPct val="0"/>
              </a:spcBef>
            </a:pPr>
            <a:r>
              <a:rPr lang="en-US" b="true" sz="3699" i="true">
                <a:solidFill>
                  <a:srgbClr val="3C3C3C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3. Model behavioral relevance of dynamic states via linear and deep learning approaches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67105" y="5548762"/>
            <a:ext cx="12137791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9"/>
              </a:lnSpc>
              <a:spcBef>
                <a:spcPct val="0"/>
              </a:spcBef>
            </a:pPr>
            <a:r>
              <a:rPr lang="en-US" b="true" sz="3699" i="true">
                <a:solidFill>
                  <a:srgbClr val="3C3C3C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2. P</a:t>
            </a:r>
            <a:r>
              <a:rPr lang="en-US" b="true" sz="3699" i="true">
                <a:solidFill>
                  <a:srgbClr val="3C3C3C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redict individual task performance (accuracy/RT) using state dynamics (dwell time, entropy, transitions)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41232" y="2896536"/>
            <a:ext cx="4859443" cy="5556227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CB6CE6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2424083">
            <a:off x="-3396491" y="7879785"/>
            <a:ext cx="7875446" cy="5741916"/>
          </a:xfrm>
          <a:custGeom>
            <a:avLst/>
            <a:gdLst/>
            <a:ahLst/>
            <a:cxnLst/>
            <a:rect r="r" b="b" t="t" l="l"/>
            <a:pathLst>
              <a:path h="5741916" w="7875446">
                <a:moveTo>
                  <a:pt x="0" y="0"/>
                </a:moveTo>
                <a:lnTo>
                  <a:pt x="7875446" y="0"/>
                </a:lnTo>
                <a:lnTo>
                  <a:pt x="7875446" y="5741917"/>
                </a:lnTo>
                <a:lnTo>
                  <a:pt x="0" y="5741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6012863" y="2896536"/>
            <a:ext cx="4446879" cy="5556227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CB6CE6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929164" y="4102798"/>
            <a:ext cx="589451" cy="436194"/>
          </a:xfrm>
          <a:custGeom>
            <a:avLst/>
            <a:gdLst/>
            <a:ahLst/>
            <a:cxnLst/>
            <a:rect r="r" b="b" t="t" l="l"/>
            <a:pathLst>
              <a:path h="436194" w="589451">
                <a:moveTo>
                  <a:pt x="0" y="0"/>
                </a:moveTo>
                <a:lnTo>
                  <a:pt x="589452" y="0"/>
                </a:lnTo>
                <a:lnTo>
                  <a:pt x="589452" y="436194"/>
                </a:lnTo>
                <a:lnTo>
                  <a:pt x="0" y="4361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 descr="Tech Pattern 3D Dotted Pattern"/>
          <p:cNvSpPr/>
          <p:nvPr/>
        </p:nvSpPr>
        <p:spPr>
          <a:xfrm flipH="false" flipV="false" rot="-8100000">
            <a:off x="13539168" y="-627469"/>
            <a:ext cx="10707778" cy="8137911"/>
          </a:xfrm>
          <a:custGeom>
            <a:avLst/>
            <a:gdLst/>
            <a:ahLst/>
            <a:cxnLst/>
            <a:rect r="r" b="b" t="t" l="l"/>
            <a:pathLst>
              <a:path h="8137911" w="10707778">
                <a:moveTo>
                  <a:pt x="0" y="0"/>
                </a:moveTo>
                <a:lnTo>
                  <a:pt x="10707778" y="0"/>
                </a:lnTo>
                <a:lnTo>
                  <a:pt x="10707778" y="8137911"/>
                </a:lnTo>
                <a:lnTo>
                  <a:pt x="0" y="81379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rot="0">
            <a:off x="11069342" y="2896536"/>
            <a:ext cx="6189958" cy="5556227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CB6CE6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3245906" y="4076738"/>
            <a:ext cx="459015" cy="488313"/>
          </a:xfrm>
          <a:custGeom>
            <a:avLst/>
            <a:gdLst/>
            <a:ahLst/>
            <a:cxnLst/>
            <a:rect r="r" b="b" t="t" l="l"/>
            <a:pathLst>
              <a:path h="488313" w="459015">
                <a:moveTo>
                  <a:pt x="0" y="0"/>
                </a:moveTo>
                <a:lnTo>
                  <a:pt x="459015" y="0"/>
                </a:lnTo>
                <a:lnTo>
                  <a:pt x="459015" y="488314"/>
                </a:lnTo>
                <a:lnTo>
                  <a:pt x="0" y="4883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30837" y="3195521"/>
            <a:ext cx="4377151" cy="3402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5"/>
              </a:lnSpc>
            </a:pPr>
            <a:r>
              <a:rPr lang="en-US" sz="3719" b="true">
                <a:solidFill>
                  <a:srgbClr val="3C3C3C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Dataset</a:t>
            </a:r>
          </a:p>
          <a:p>
            <a:pPr algn="l">
              <a:lnSpc>
                <a:spcPts val="4445"/>
              </a:lnSpc>
            </a:pPr>
          </a:p>
          <a:p>
            <a:pPr algn="l" marL="738375" indent="-369187" lvl="1">
              <a:lnSpc>
                <a:spcPts val="4445"/>
              </a:lnSpc>
              <a:buFont typeface="Arial"/>
              <a:buChar char="•"/>
            </a:pPr>
            <a:r>
              <a:rPr lang="en-US" sz="3419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HCP: 339 healthy adults</a:t>
            </a:r>
          </a:p>
          <a:p>
            <a:pPr algn="l" marL="738375" indent="-369187" lvl="1">
              <a:lnSpc>
                <a:spcPts val="4445"/>
              </a:lnSpc>
              <a:buFont typeface="Arial"/>
              <a:buChar char="•"/>
            </a:pPr>
            <a:r>
              <a:rPr lang="en-US" sz="3419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Resting-state + WM task fMRI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143392" y="3185996"/>
            <a:ext cx="3977426" cy="3393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3"/>
              </a:lnSpc>
            </a:pPr>
            <a:r>
              <a:rPr lang="en-US" sz="3618" b="true">
                <a:solidFill>
                  <a:srgbClr val="3C3C3C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Preprocessing</a:t>
            </a:r>
          </a:p>
          <a:p>
            <a:pPr algn="l">
              <a:lnSpc>
                <a:spcPts val="4443"/>
              </a:lnSpc>
            </a:pPr>
          </a:p>
          <a:p>
            <a:pPr algn="l" marL="738023" indent="-369012" lvl="1">
              <a:lnSpc>
                <a:spcPts val="4443"/>
              </a:lnSpc>
              <a:buFont typeface="Arial"/>
              <a:buChar char="•"/>
            </a:pPr>
            <a:r>
              <a:rPr lang="en-US" sz="3418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Standard HCP pipeline</a:t>
            </a:r>
          </a:p>
          <a:p>
            <a:pPr algn="l" marL="738023" indent="-369012" lvl="1">
              <a:lnSpc>
                <a:spcPts val="4443"/>
              </a:lnSpc>
              <a:buFont typeface="Arial"/>
              <a:buChar char="•"/>
            </a:pPr>
            <a:r>
              <a:rPr lang="en-US" sz="3418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Cortical parcellation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364617" y="3249076"/>
            <a:ext cx="5488189" cy="4813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5"/>
              </a:lnSpc>
            </a:pPr>
            <a:r>
              <a:rPr lang="en-US" sz="3619" b="true">
                <a:solidFill>
                  <a:srgbClr val="3C3C3C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Data Concatenation</a:t>
            </a:r>
          </a:p>
          <a:p>
            <a:pPr algn="just">
              <a:lnSpc>
                <a:spcPts val="2366"/>
              </a:lnSpc>
            </a:pPr>
          </a:p>
          <a:p>
            <a:pPr algn="l" marL="738375" indent="-369187" lvl="1">
              <a:lnSpc>
                <a:spcPts val="4445"/>
              </a:lnSpc>
              <a:buFont typeface="Arial"/>
              <a:buChar char="•"/>
            </a:pPr>
            <a:r>
              <a:rPr lang="en-US" sz="3419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Combined rest time-series compared with combined WM block time-series</a:t>
            </a:r>
          </a:p>
          <a:p>
            <a:pPr algn="l" marL="738375" indent="-369187" lvl="1">
              <a:lnSpc>
                <a:spcPts val="4445"/>
              </a:lnSpc>
              <a:buFont typeface="Arial"/>
              <a:buChar char="•"/>
            </a:pPr>
            <a:r>
              <a:rPr lang="en-US" sz="3419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Created subject-specific matrices </a:t>
            </a:r>
          </a:p>
          <a:p>
            <a:pPr algn="just">
              <a:lnSpc>
                <a:spcPts val="4445"/>
              </a:lnSpc>
            </a:pPr>
            <a:r>
              <a:rPr lang="en-US" sz="3419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</a:t>
            </a:r>
            <a:r>
              <a:rPr lang="en-US" sz="3419">
                <a:solidFill>
                  <a:srgbClr val="3C3C3C"/>
                </a:solidFill>
                <a:latin typeface="IBM Plex Sans"/>
                <a:ea typeface="IBM Plex Sans"/>
                <a:cs typeface="IBM Plex Sans"/>
                <a:sym typeface="IBM Plex Sans"/>
              </a:rPr>
              <a:t>(brain region × time)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40473" y="1028727"/>
            <a:ext cx="10818827" cy="1295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0200"/>
              </a:lnSpc>
              <a:spcBef>
                <a:spcPct val="0"/>
              </a:spcBef>
            </a:pPr>
            <a:r>
              <a:rPr lang="en-US" b="true" sz="8500" i="true">
                <a:solidFill>
                  <a:srgbClr val="AC3CCB"/>
                </a:solidFill>
                <a:latin typeface="IBM Plex Sans Bold Italics"/>
                <a:ea typeface="IBM Plex Sans Bold Italics"/>
                <a:cs typeface="IBM Plex Sans Bold Italics"/>
                <a:sym typeface="IBM Plex Sans Bold Italics"/>
              </a:rPr>
              <a:t>Methods </a:t>
            </a:r>
          </a:p>
        </p:txBody>
      </p:sp>
      <p:sp>
        <p:nvSpPr>
          <p:cNvPr name="AutoShape 13" id="13"/>
          <p:cNvSpPr/>
          <p:nvPr/>
        </p:nvSpPr>
        <p:spPr>
          <a:xfrm rot="0">
            <a:off x="0" y="10104444"/>
            <a:ext cx="18288000" cy="182556"/>
          </a:xfrm>
          <a:prstGeom prst="rect">
            <a:avLst/>
          </a:prstGeom>
          <a:solidFill>
            <a:srgbClr val="CB6CE6"/>
          </a:solidFill>
        </p:spPr>
      </p:sp>
      <p:sp>
        <p:nvSpPr>
          <p:cNvPr name="TextBox 14" id="14"/>
          <p:cNvSpPr txBox="true"/>
          <p:nvPr/>
        </p:nvSpPr>
        <p:spPr>
          <a:xfrm rot="0">
            <a:off x="15853470" y="9239250"/>
            <a:ext cx="1405830" cy="458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5"/>
              </a:lnSpc>
              <a:spcBef>
                <a:spcPct val="0"/>
              </a:spcBef>
            </a:pPr>
            <a:r>
              <a:rPr lang="en-US" sz="2919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Madison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DAGt8y9-R9s</dc:identifier>
  <dcterms:modified xsi:type="dcterms:W3CDTF">2011-08-01T06:04:30Z</dcterms:modified>
  <cp:revision>1</cp:revision>
  <dc:title>InterstateMindways_FinalPres</dc:title>
</cp:coreProperties>
</file>